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1" d="100"/>
          <a:sy n="91" d="100"/>
        </p:scale>
        <p:origin x="7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325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 TITLE SLIDE
Welcome students to Unit 3 Continued. This lecture covers three powerful topics:
1. Exception Handling (3.1): How Python handles errors gracefully using try/except/else/finally
2. Modules &amp; Packages (3.2): How to organise and reuse Python code; also how to create executable files
3. Debugging (3.3): How to find and fix errors in programs using scientific debugging techniques
Before starting, ensure:
- All students have Python 3.x installed
- VS Code or any IDE is ready
- Remind students these topics are frequently tested in exams and used in real projects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10 — CREATING EXECUTABLE FILES (PyInstaller)
TEACHING POINTS:
1. WHY DO WE NEED THIS?
   Your Python programs run only if Python is installed.
   PyInstaller converts your .py file into a standalone .exe that runs on any Windows PC
   without Python installed. Very useful for sharing programs with non-technical users.
2. INSTALLATION:
   Open terminal/command prompt:
   pip install pyinstaller
3. BASIC USAGE:
   Navigate to your script folder:
   cd path/to/your/script
   pyinstaller --onefile app.py
4. OUTPUT:
   PyInstaller creates three folders:
   - build/ → temporary build files (ignore)
   - dist/  → YOUR .exe is here!
   - .spec file → build configuration
5. IMPORTANT NOTES FOR STUDENTS:
   - --onefile: makes one single .exe (easier to share but slower to start)
   - --windowed: hides the command prompt window (for GUI apps)
   - The generated .exe only runs on the SAME operating system where it was built
     (Windows .exe won't run on macOS)
6. CLASSROOM TIP:
   If time allows, have students create a simple "Hello World" GUI app with tkinter
   and package it with PyInstaller. Very satisfying for beginners!
7. CONCEPTUAL POINT (exam focus):
   PyInstaller does NOT compile Python to machine code. It bundles the Python interpreter
   with your script. The result is larger but portable.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13 — SCIENTIFIC DEBUGGING TECHNIQUES
TEACH ALL FOUR TECHNIQUES:
1. PRINT DEBUGGING (simplest — all beginners use this):
   Add print() before/after suspicious lines to see what's happening.
   Example:
     print("Before loop, x =", x)
     for i in range(n):
         x += i
         print("After iteration", i, "x =", x)
   Pro: Simple, always works
   Con: Must remove print statements after fixing — clutters code
2. LOGGING (professional approach):
   import logging
   logging.basicConfig(level=logging.DEBUG)
   logging.debug("Value of x: %s", x)
   logging.warning("This is a warning")
   logging.error("Something broke")
   Levels: DEBUG &lt; INFO &lt; WARNING &lt; ERROR &lt; CRITICAL
   Pro: Can switch off logging without deleting code
   Con: Slightly more setup
3. STEP-BY-STEP DEBUGGING with IDE:
   In VS Code: click left margin of code line to set a breakpoint (red dot)
   Press F5 to run in debug mode
   Use F10 (Step Over), F11 (Step Into) to move one line at a time
   Variables panel shows all current values
   Pro: Most powerful — see everything live
   Con: Needs IDE setup
4. CODE TRACING (exam-friendly technique):
   Manually simulate what Python does, on paper.
   Write variable values as you read each line.
   Great for understanding algorithms and for debugging small programs.
5. RECOMMENDED ORDER:
   Start with print debugging → if unsure use logging → for complex bugs use IDE debugger
   Always use code tracing when studying/reviewing algorithms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14 — SUMMARY SLIDE
USE THIS SLIDE TO RECAP THE ENTIRE LECTURE.
Go through each column and ask students:
SECTION 3.1 — Exception Handling:
Q: "What's the difference between try and except?"
Q: "When does the finally block run?"
Q: "Give me an example of an exception in real life"
SECTION 3.2 — Modules &amp; Packages:
Q: "What file is required in a package folder?"  (Answer: __init__.py)
Q: "What command creates an executable from a Python script?" (Answer: pyinstaller --onefile)
Q: "What are three ways to import a module?"
SECTION 3.3 — Debugging:
Q: "What's the difference between syntax and runtime errors?"
Q: "Which debugging technique is most professional?" (Logging)
Q: "When would you use code tracing?"
TEACHING TIP:
Ask these questions to the class and have students answer before moving to the practice questions slide.
This serves as an informal formative assessment.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15 — PRACTICE QUESTIONS
TEACHING NOTES FOR EACH QUESTION:
Q1 — Exception Handling (Core):
Expected program structure:
  try → get two numbers, divide
  except ZeroDivisionError → print error
  except ValueError → invalid input message
  else → print result
  finally → print "Done"
Q2 — Modules (Practical):
Create geometry.py with:
  import math
  def area_circle(r): return math.pi * r**2
  def area_rectangle(l, b): return l * b
  def perimeter_rectangle(l, b): return 2*(l+b)
Then in main.py: import geometry; print(geometry.area_circle(5))
Q3 — Debugging (Error identification):
a) for i in range(5)  ← SYNTAX ERROR — missing colon. Fix: for i in range(5):
b) nums[5] on a 3-element list ← RUNTIME ERROR (IndexError). Fix: use nums[0] to nums[2]
Q4 — Packages (Conceptual):
Package needs: folder + __init__.py inside
Import: from mypackage.submodule import function_name
__init__.py makes Python treat the folder as a package; can be empty or run init code
Q5 — PyInstaller (Applied):
Command: pyinstaller --onefile myapp.py
Output folder: dist/
Answer: NO — executables are OS-specific. Windows .exe won't run on macOS.
ASSESSMENT SUGGESTION:
Assign Q1 and Q2 as lab exercises. Q4 as written answer for exam preparation.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INTRODUCTION TO EXCEPTION HANDLING
Key teaching points:
1. WHAT IS AN EXCEPTION?
   An exception is a runtime error — it happens while the program is running, not when writing code.
   Example: dividing by zero, opening a file that doesn't exist, converting "hello" to an integer.
2. WHY DOES IT MATTER?
   Without exception handling, any unexpected input or situation crashes the entire program.
   In real applications (banking, medical software, web apps), crashes are unacceptable.
3. COMMON EXCEPTIONS TO TEACH:
   - ZeroDivisionError  →  10 / 0
   - ValueError         →  int("hello")
   - FileNotFoundError  →  open("xyz.txt")
   - TypeError          →  "age" + 5
   - IndexError         →  my_list[100]
4. ANALOGY:
   Use the fire alarm analogy — when a fire (exception) occurs, an alarm (handler) is triggered.
   The building doesn't collapse — it responds and continues safely.
Ask students: "Can you think of a situation in daily life where an unexpected event needs a planned response?"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try AND except BLOCKS
TEACHING STEPS:
1. SYNTAX EXPLANATION:
   try:
       # risky code here
   except ExceptionType:
       # what to do when that error occurs
2. WALK THROUGH THE CODE ON SLIDE:
   - Ask user to enter a number
   - If user types "hello" → ValueError is caught
   - If user types "0"     → ZeroDivisionError is caught
   - If user types "5"     → prints Result: 2.0 (no exception)
3. LIVE DEMO (recommended):
   Type the code in IDLE or VS Code.
   Run three times: once with 5, once with 0, once with "hello"
   Students see how different exceptions are caught differently.
4. MULTIPLE EXCEPT CLAUSES:
   You can catch different exceptions separately — best practice.
   Use bare 'except:' only as a last resort (catches everything including SystemExit).
5. GETTING ERROR MESSAGE:
   except ValueError as e:
       print("Error:", e)
   This prints the actual Python error message — useful for debugging.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else AND finally BLOCKS
TEACHING POINTS:
1. THE COMPLETE STRUCTURE:
   try → except → else → finally
2. else BLOCK:
   - Runs ONLY when NO exception occurred in try
   - Useful to separate "what happens on success" from "what happens on error"
   - Example: print a success message, process data
3. finally BLOCK:
   - ALWAYS executes — success or failure
   - Critical for resource management: closing files, database connections, network sockets
   - Even if there's a return statement inside try, finally still runs!
   - This is the "cleanup crew" of exception handling
4. WALK THROUGH THE CODE:
   Scenario A: data.txt exists → try runs, else runs, finally runs
   Scenario B: data.txt missing → try raises error, except runs, finally runs (else does NOT run)
5. BEST PRACTICE TIP:
   Always use finally to close files/connections. This prevents resource leaks.
   Modern Python uses 'with open(...)' which handles this automatically.</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 COMPLETE EXCEPTION HANDLING EXAMPLE
HOW TO TEACH THIS SLIDE:
1. READ THROUGH THE CODE line by line:
   - define a function divide_numbers()
   - try to get two integers from the user
   - divide them
2. SHOW THREE SCENARIOS:
   Scenario A (normal): enter 10 and 4 → result 2.50 → else and finally both run
   Scenario B (zero):   enter 5 and 0 → ZeroDivisionError → except block runs, finally runs
   Scenario C (text):   enter "hi"    → ValueError caught → shows error message, finally runs
3. HIGHLIGHT: Finally ALWAYS runs — point at the three outputs. All three show "--- Calculation complete ---"
4. CODE CONCEPTS:
   - f-strings: f"Result: {a} / {b} = {result:.2f}"  → :.2f means 2 decimal places
   - 'as e': captures the exception object for detailed message
5. PRACTICE EXERCISE:
   Ask students to modify this to also handle OverflowError and MemoryError.</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 INTRODUCTION TO PYTHON MODULES
TEACHING POINTS:
1. WHAT IS A MODULE?
   Simply a .py file. Every Python file you write is technically a module.
   Example: if you save code as "calculator.py", that's your calculator module.
2. BUILT-IN MODULES (give examples):
   import math       → math.sqrt(16), math.pi
   import random     → random.randint(1,100)
   import datetime   → datetime.datetime.now()
   import os         → os.listdir(".")
3. WHY MODULES?
   Analogy: Think of a toolbox. Instead of carrying every tool everywhere, you open the toolbox and take what you need.
   A module is a toolbox — you import only what you need for each task.
4. SHOW THE CODE ON SLIDE:
   - mymodule.py is created as a separate file
   - It has a variable (PI), and two functions (greet, square)
   - Another program imports mymodule and uses those functions
5. KEY POINT: Both files must be in the same folder for the import to work (for now).</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 CREATING AND IMPORTING MODULES
LIVE CODING EXERCISE (ideal for class):
Step 1: Open VS Code. Create a new file → save as calculator.py
        Type the four functions (add, subtract, multiply, divide).
Step 2: Create a second file in the SAME folder → save as main.py
        Type the import statements and test the functions.
EXPLAIN THREE IMPORT STYLES:
1. import calculator
   → Must use calculator.add(3,4)  (prefix with module name)
2. from calculator import add
   → Can call add(3,4) directly (no prefix)
3. from calculator import *
   → Imports everything — not recommended for large modules (namespace pollution)
EXPLAIN __name__:
   When a module is run directly, Python sets __name__ = "__main__"
   When it is imported, __name__ = the module's filename
   This is why we use:
   if __name__ == "__main__":
       # code only runs when executed directly, not when imported
Ask students: Create a module called "stringtools.py" with functions to reverse a string and count vowels.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 INTRODUCTION TO PYTHON PACKAGES
TEACHING POINTS:
1. WHAT IS A PACKAGE?
   A package is just a folder that Python treats as a collection of modules.
   The folder MUST have an __init__.py file inside it.
   __init__.py can be completely empty — it just signals "this folder is a Python package".
2. WHY USE PACKAGES?
   Imagine you have 50 Python files in one folder — chaotic!
   Packages let you group related files:
     myapp/database/ → all database code
     myapp/ui/       → all interface code
     myapp/utils/    → helper functions
3. ANALOGY:
   A package is like a textbook. Each chapter (module) covers one topic.
   You open the book (import the package) and then go to the chapter (module) you need.
4. POPULAR PYTHON PACKAGES:
   numpy, pandas, requests, flask — these are all packages with complex folder structures.
   When you do 'pip install numpy', you're downloading a package!
5. NEXT SLIDE will show how to import from packages.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9 — PACKAGE STRUCTURE EXAMPLE
HOW TO TEACH THIS:
1. CREATE THE FOLDER STRUCTURE (demo on projector):
   - Create folder: myproject
   - Inside: create main.py
   - Inside: create folder myapp
   - Inside myapp: create __init__.py (empty) and calculator.py
2. WRITE CALCULATOR.PY:
   - Simple add and multiply functions
3. WRITE MAIN.PY:
   - import myapp.calculator as calc
   - Use dot notation: calc.add(5,3)
4. RUN from terminal:
   cd myproject
   python main.py
5. SHOW ALTERNATIVE IMPORTS:
   - import myapp.calculator as calc  → use calc.add()
   - from myapp.calculator import add → use add() directly
6. COMMON MISTAKE: Students often run main.py from inside the myapp folder.
   Emphasise: always run from the parent project folder.
7. CONNECT TO REAL WORLD:
   Flask is a web framework structured exactly like this.
   When students use pip install, they're getting packages with this structure.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213D"/>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0A7E8C"/>
          </a:solidFill>
          <a:ln w="12700">
            <a:solidFill>
              <a:srgbClr val="0A7E8C"/>
            </a:solidFill>
            <a:prstDash val="solid"/>
          </a:ln>
        </p:spPr>
      </p:sp>
      <p:sp>
        <p:nvSpPr>
          <p:cNvPr id="3" name="Shape 1"/>
          <p:cNvSpPr/>
          <p:nvPr/>
        </p:nvSpPr>
        <p:spPr>
          <a:xfrm>
            <a:off x="0" y="0"/>
            <a:ext cx="502920" cy="1097280"/>
          </a:xfrm>
          <a:prstGeom prst="rect">
            <a:avLst/>
          </a:prstGeom>
          <a:solidFill>
            <a:srgbClr val="E8A000"/>
          </a:solidFill>
          <a:ln w="12700">
            <a:solidFill>
              <a:srgbClr val="E8A000"/>
            </a:solidFill>
            <a:prstDash val="solid"/>
          </a:ln>
        </p:spPr>
      </p:sp>
      <p:sp>
        <p:nvSpPr>
          <p:cNvPr id="4" name="Shape 2"/>
          <p:cNvSpPr/>
          <p:nvPr/>
        </p:nvSpPr>
        <p:spPr>
          <a:xfrm>
            <a:off x="6492240" y="274320"/>
            <a:ext cx="2926080" cy="2926080"/>
          </a:xfrm>
          <a:prstGeom prst="ellipse">
            <a:avLst/>
          </a:prstGeom>
          <a:solidFill>
            <a:srgbClr val="0A7E8C">
              <a:alpha val="20000"/>
            </a:srgbClr>
          </a:solidFill>
          <a:ln w="19050">
            <a:solidFill>
              <a:srgbClr val="13A8BA"/>
            </a:solidFill>
            <a:prstDash val="solid"/>
          </a:ln>
        </p:spPr>
      </p:sp>
      <p:sp>
        <p:nvSpPr>
          <p:cNvPr id="5" name="Shape 3"/>
          <p:cNvSpPr/>
          <p:nvPr/>
        </p:nvSpPr>
        <p:spPr>
          <a:xfrm>
            <a:off x="7040880" y="822960"/>
            <a:ext cx="1828800" cy="1828800"/>
          </a:xfrm>
          <a:prstGeom prst="ellipse">
            <a:avLst/>
          </a:prstGeom>
          <a:solidFill>
            <a:srgbClr val="E8A000">
              <a:alpha val="30000"/>
            </a:srgbClr>
          </a:solidFill>
          <a:ln w="12700">
            <a:solidFill>
              <a:srgbClr val="E8A000"/>
            </a:solidFill>
            <a:prstDash val="solid"/>
          </a:ln>
        </p:spPr>
      </p:sp>
      <p:sp>
        <p:nvSpPr>
          <p:cNvPr id="6" name="Text 4"/>
          <p:cNvSpPr/>
          <p:nvPr/>
        </p:nvSpPr>
        <p:spPr>
          <a:xfrm>
            <a:off x="6949440" y="960120"/>
            <a:ext cx="2011680" cy="1554480"/>
          </a:xfrm>
          <a:prstGeom prst="rect">
            <a:avLst/>
          </a:prstGeom>
          <a:noFill/>
          <a:ln/>
        </p:spPr>
        <p:txBody>
          <a:bodyPr wrap="square" rtlCol="0" anchor="ctr"/>
          <a:lstStyle/>
          <a:p>
            <a:pPr marL="0" indent="0" algn="ctr">
              <a:buNone/>
            </a:pPr>
            <a:r>
              <a:rPr lang="en-US" sz="3800" b="1" dirty="0">
                <a:solidFill>
                  <a:srgbClr val="FFFFFF"/>
                </a:solidFill>
                <a:latin typeface="Courier New" pitchFamily="34" charset="0"/>
                <a:ea typeface="Courier New" pitchFamily="34" charset="-122"/>
                <a:cs typeface="Courier New" pitchFamily="34" charset="-120"/>
              </a:rPr>
              <a:t>&lt; / &gt;</a:t>
            </a:r>
            <a:endParaRPr lang="en-US" sz="3800" dirty="0"/>
          </a:p>
        </p:txBody>
      </p:sp>
      <p:sp>
        <p:nvSpPr>
          <p:cNvPr id="7" name="Text 5"/>
          <p:cNvSpPr/>
          <p:nvPr/>
        </p:nvSpPr>
        <p:spPr>
          <a:xfrm>
            <a:off x="731520" y="822960"/>
            <a:ext cx="6400800" cy="402336"/>
          </a:xfrm>
          <a:prstGeom prst="rect">
            <a:avLst/>
          </a:prstGeom>
          <a:noFill/>
          <a:ln/>
        </p:spPr>
        <p:txBody>
          <a:bodyPr wrap="square" rtlCol="0" anchor="ctr"/>
          <a:lstStyle/>
          <a:p>
            <a:pPr marL="0" indent="0">
              <a:buNone/>
            </a:pPr>
            <a:r>
              <a:rPr lang="en-US" sz="1200" b="1" kern="0" spc="300" dirty="0">
                <a:solidFill>
                  <a:srgbClr val="F5C842"/>
                </a:solidFill>
                <a:latin typeface="Calibri" pitchFamily="34" charset="0"/>
                <a:ea typeface="Calibri" pitchFamily="34" charset="-122"/>
                <a:cs typeface="Calibri" pitchFamily="34" charset="-120"/>
              </a:rPr>
              <a:t>UNIT 3  ·  CONTINUED</a:t>
            </a:r>
            <a:endParaRPr lang="en-US" sz="1200" dirty="0"/>
          </a:p>
        </p:txBody>
      </p:sp>
      <p:sp>
        <p:nvSpPr>
          <p:cNvPr id="8" name="Text 6"/>
          <p:cNvSpPr/>
          <p:nvPr/>
        </p:nvSpPr>
        <p:spPr>
          <a:xfrm>
            <a:off x="731520" y="1234440"/>
            <a:ext cx="6035040" cy="173736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Exception Handling,</a:t>
            </a:r>
            <a:endParaRPr lang="en-US" sz="3600" dirty="0"/>
          </a:p>
          <a:p>
            <a:pPr marL="0" indent="0">
              <a:buNone/>
            </a:pPr>
            <a:r>
              <a:rPr lang="en-US" sz="3600" b="1" dirty="0">
                <a:solidFill>
                  <a:srgbClr val="FFFFFF"/>
                </a:solidFill>
                <a:latin typeface="Calibri" pitchFamily="34" charset="0"/>
                <a:ea typeface="Calibri" pitchFamily="34" charset="-122"/>
                <a:cs typeface="Calibri" pitchFamily="34" charset="-120"/>
              </a:rPr>
              <a:t>Modules &amp; Debugging</a:t>
            </a:r>
            <a:endParaRPr lang="en-US" sz="3600" dirty="0"/>
          </a:p>
        </p:txBody>
      </p:sp>
      <p:sp>
        <p:nvSpPr>
          <p:cNvPr id="9" name="Text 7"/>
          <p:cNvSpPr/>
          <p:nvPr/>
        </p:nvSpPr>
        <p:spPr>
          <a:xfrm>
            <a:off x="731520" y="2944368"/>
            <a:ext cx="4572000" cy="347472"/>
          </a:xfrm>
          <a:prstGeom prst="rect">
            <a:avLst/>
          </a:prstGeom>
          <a:noFill/>
          <a:ln/>
        </p:spPr>
        <p:txBody>
          <a:bodyPr wrap="square" rtlCol="0" anchor="ctr"/>
          <a:lstStyle/>
          <a:p>
            <a:pPr marL="0" indent="0">
              <a:buNone/>
            </a:pPr>
            <a:r>
              <a:rPr lang="en-US" sz="1400" i="1" dirty="0">
                <a:solidFill>
                  <a:srgbClr val="D6E0EC"/>
                </a:solidFill>
                <a:latin typeface="Calibri" pitchFamily="34" charset="0"/>
                <a:ea typeface="Calibri" pitchFamily="34" charset="-122"/>
                <a:cs typeface="Calibri" pitchFamily="34" charset="-120"/>
              </a:rPr>
              <a:t>Sections 3.1 · 3.2 · 3.3</a:t>
            </a:r>
            <a:endParaRPr lang="en-US" sz="1400" dirty="0"/>
          </a:p>
        </p:txBody>
      </p:sp>
      <p:sp>
        <p:nvSpPr>
          <p:cNvPr id="10" name="Shape 8"/>
          <p:cNvSpPr/>
          <p:nvPr/>
        </p:nvSpPr>
        <p:spPr>
          <a:xfrm>
            <a:off x="731520" y="3429000"/>
            <a:ext cx="2560320" cy="384048"/>
          </a:xfrm>
          <a:prstGeom prst="rect">
            <a:avLst/>
          </a:prstGeom>
          <a:solidFill>
            <a:srgbClr val="0A7E8C"/>
          </a:solidFill>
          <a:ln w="12700">
            <a:solidFill>
              <a:srgbClr val="0A7E8C"/>
            </a:solidFill>
            <a:prstDash val="solid"/>
          </a:ln>
        </p:spPr>
      </p:sp>
      <p:sp>
        <p:nvSpPr>
          <p:cNvPr id="11" name="Text 9"/>
          <p:cNvSpPr/>
          <p:nvPr/>
        </p:nvSpPr>
        <p:spPr>
          <a:xfrm>
            <a:off x="731520" y="3429000"/>
            <a:ext cx="2560320" cy="384048"/>
          </a:xfrm>
          <a:prstGeom prst="rect">
            <a:avLst/>
          </a:prstGeom>
          <a:noFill/>
          <a:ln/>
        </p:spPr>
        <p:txBody>
          <a:bodyPr wrap="square" lIns="0" tIns="0" rIns="0" bIns="0" rtlCol="0" anchor="ctr"/>
          <a:lstStyle/>
          <a:p>
            <a:pPr marL="0" indent="0" algn="ctr">
              <a:buNone/>
            </a:pPr>
            <a:r>
              <a:rPr lang="en-US" sz="1200" b="1" dirty="0">
                <a:solidFill>
                  <a:srgbClr val="FFFFFF"/>
                </a:solidFill>
              </a:rPr>
              <a:t>Exception Handling</a:t>
            </a:r>
            <a:endParaRPr lang="en-US" sz="1200" dirty="0"/>
          </a:p>
        </p:txBody>
      </p:sp>
      <p:sp>
        <p:nvSpPr>
          <p:cNvPr id="12" name="Shape 10"/>
          <p:cNvSpPr/>
          <p:nvPr/>
        </p:nvSpPr>
        <p:spPr>
          <a:xfrm>
            <a:off x="3520440" y="3429000"/>
            <a:ext cx="2560320" cy="384048"/>
          </a:xfrm>
          <a:prstGeom prst="rect">
            <a:avLst/>
          </a:prstGeom>
          <a:solidFill>
            <a:srgbClr val="1B4F72"/>
          </a:solidFill>
          <a:ln w="12700">
            <a:solidFill>
              <a:srgbClr val="1B4F72"/>
            </a:solidFill>
            <a:prstDash val="solid"/>
          </a:ln>
        </p:spPr>
      </p:sp>
      <p:sp>
        <p:nvSpPr>
          <p:cNvPr id="13" name="Text 11"/>
          <p:cNvSpPr/>
          <p:nvPr/>
        </p:nvSpPr>
        <p:spPr>
          <a:xfrm>
            <a:off x="3520440" y="3429000"/>
            <a:ext cx="2560320" cy="384048"/>
          </a:xfrm>
          <a:prstGeom prst="rect">
            <a:avLst/>
          </a:prstGeom>
          <a:noFill/>
          <a:ln/>
        </p:spPr>
        <p:txBody>
          <a:bodyPr wrap="square" lIns="0" tIns="0" rIns="0" bIns="0" rtlCol="0" anchor="ctr"/>
          <a:lstStyle/>
          <a:p>
            <a:pPr marL="0" indent="0" algn="ctr">
              <a:buNone/>
            </a:pPr>
            <a:r>
              <a:rPr lang="en-US" sz="1200" b="1" dirty="0">
                <a:solidFill>
                  <a:srgbClr val="FFFFFF"/>
                </a:solidFill>
              </a:rPr>
              <a:t>Modules &amp; Packages</a:t>
            </a:r>
            <a:endParaRPr lang="en-US" sz="1200" dirty="0"/>
          </a:p>
        </p:txBody>
      </p:sp>
      <p:sp>
        <p:nvSpPr>
          <p:cNvPr id="14" name="Shape 12"/>
          <p:cNvSpPr/>
          <p:nvPr/>
        </p:nvSpPr>
        <p:spPr>
          <a:xfrm>
            <a:off x="6309360" y="3429000"/>
            <a:ext cx="2560320" cy="384048"/>
          </a:xfrm>
          <a:prstGeom prst="rect">
            <a:avLst/>
          </a:prstGeom>
          <a:solidFill>
            <a:srgbClr val="E8A000"/>
          </a:solidFill>
          <a:ln w="12700">
            <a:solidFill>
              <a:srgbClr val="E8A000"/>
            </a:solidFill>
            <a:prstDash val="solid"/>
          </a:ln>
        </p:spPr>
      </p:sp>
      <p:sp>
        <p:nvSpPr>
          <p:cNvPr id="15" name="Text 13"/>
          <p:cNvSpPr/>
          <p:nvPr/>
        </p:nvSpPr>
        <p:spPr>
          <a:xfrm>
            <a:off x="6309360" y="3429000"/>
            <a:ext cx="2560320" cy="384048"/>
          </a:xfrm>
          <a:prstGeom prst="rect">
            <a:avLst/>
          </a:prstGeom>
          <a:noFill/>
          <a:ln/>
        </p:spPr>
        <p:txBody>
          <a:bodyPr wrap="square" lIns="0" tIns="0" rIns="0" bIns="0" rtlCol="0" anchor="ctr"/>
          <a:lstStyle/>
          <a:p>
            <a:pPr marL="0" indent="0" algn="ctr">
              <a:buNone/>
            </a:pPr>
            <a:r>
              <a:rPr lang="en-US" sz="1200" b="1" dirty="0">
                <a:solidFill>
                  <a:srgbClr val="FFFFFF"/>
                </a:solidFill>
              </a:rPr>
              <a:t>Debugging</a:t>
            </a:r>
            <a:endParaRPr lang="en-US" sz="1200" dirty="0"/>
          </a:p>
        </p:txBody>
      </p:sp>
      <p:sp>
        <p:nvSpPr>
          <p:cNvPr id="16" name="Text 14"/>
          <p:cNvSpPr/>
          <p:nvPr/>
        </p:nvSpPr>
        <p:spPr>
          <a:xfrm>
            <a:off x="731520" y="4343400"/>
            <a:ext cx="6400800" cy="320040"/>
          </a:xfrm>
          <a:prstGeom prst="rect">
            <a:avLst/>
          </a:prstGeom>
          <a:noFill/>
          <a:ln/>
        </p:spPr>
        <p:txBody>
          <a:bodyPr wrap="square" rtlCol="0" anchor="ctr"/>
          <a:lstStyle/>
          <a:p>
            <a:pPr marL="0" indent="0">
              <a:buNone/>
            </a:pPr>
            <a:r>
              <a:rPr lang="en-US" sz="1000" dirty="0">
                <a:solidFill>
                  <a:srgbClr val="7B92A8"/>
                </a:solidFill>
                <a:latin typeface="Calibri" pitchFamily="34" charset="0"/>
                <a:ea typeface="Calibri" pitchFamily="34" charset="-122"/>
                <a:cs typeface="Calibri" pitchFamily="34" charset="-120"/>
              </a:rPr>
              <a:t>Python Programming  |  Undergraduate Course</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E8A000"/>
          </a:solidFill>
          <a:ln w="12700">
            <a:solidFill>
              <a:srgbClr val="E8A000"/>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Creating Executable Files — PyInstaller</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Convert a Python program into a standalone .exe file</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3.2</a:t>
            </a:r>
            <a:endParaRPr lang="en-US" sz="850" dirty="0"/>
          </a:p>
        </p:txBody>
      </p:sp>
      <p:sp>
        <p:nvSpPr>
          <p:cNvPr id="9" name="Text 7"/>
          <p:cNvSpPr/>
          <p:nvPr/>
        </p:nvSpPr>
        <p:spPr>
          <a:xfrm>
            <a:off x="411480" y="914400"/>
            <a:ext cx="4206240" cy="2286000"/>
          </a:xfrm>
          <a:prstGeom prst="rect">
            <a:avLst/>
          </a:prstGeom>
          <a:noFill/>
          <a:ln/>
        </p:spPr>
        <p:txBody>
          <a:bodyPr wrap="square" rtlCol="0" anchor="t"/>
          <a:lstStyle/>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PyInstaller bundles Python + your script into a single executable</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Users can run the .exe without installing Python</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Works on Windows (.exe), macOS (.app), and Linux</a:t>
            </a:r>
            <a:endParaRPr lang="en-US" sz="1300" dirty="0"/>
          </a:p>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Common use case:</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Distribute your Python app to clients who don't code</a:t>
            </a:r>
            <a:endParaRPr lang="en-US" sz="1300" dirty="0"/>
          </a:p>
        </p:txBody>
      </p:sp>
      <p:sp>
        <p:nvSpPr>
          <p:cNvPr id="10" name="Text 8"/>
          <p:cNvSpPr/>
          <p:nvPr/>
        </p:nvSpPr>
        <p:spPr>
          <a:xfrm>
            <a:off x="4754880" y="914400"/>
            <a:ext cx="4114800" cy="274320"/>
          </a:xfrm>
          <a:prstGeom prst="rect">
            <a:avLst/>
          </a:prstGeom>
          <a:noFill/>
          <a:ln/>
        </p:spPr>
        <p:txBody>
          <a:bodyPr wrap="square" lIns="0" tIns="0" rIns="0" bIns="0" rtlCol="0" anchor="ctr"/>
          <a:lstStyle/>
          <a:p>
            <a:pPr marL="0" indent="0">
              <a:buNone/>
            </a:pPr>
            <a:r>
              <a:rPr lang="en-US" sz="1300" b="1" dirty="0">
                <a:solidFill>
                  <a:srgbClr val="1B4F72"/>
                </a:solidFill>
              </a:rPr>
              <a:t>How to use PyInstaller:</a:t>
            </a:r>
            <a:endParaRPr lang="en-US" sz="1300" dirty="0"/>
          </a:p>
        </p:txBody>
      </p:sp>
      <p:sp>
        <p:nvSpPr>
          <p:cNvPr id="11" name="Shape 9"/>
          <p:cNvSpPr/>
          <p:nvPr/>
        </p:nvSpPr>
        <p:spPr>
          <a:xfrm>
            <a:off x="4754880" y="1261872"/>
            <a:ext cx="347472" cy="347472"/>
          </a:xfrm>
          <a:prstGeom prst="ellipse">
            <a:avLst/>
          </a:prstGeom>
          <a:solidFill>
            <a:srgbClr val="E8A000"/>
          </a:solidFill>
          <a:ln w="12700">
            <a:solidFill>
              <a:srgbClr val="E8A000"/>
            </a:solidFill>
            <a:prstDash val="solid"/>
          </a:ln>
        </p:spPr>
      </p:sp>
      <p:sp>
        <p:nvSpPr>
          <p:cNvPr id="12" name="Text 10"/>
          <p:cNvSpPr/>
          <p:nvPr/>
        </p:nvSpPr>
        <p:spPr>
          <a:xfrm>
            <a:off x="4754880" y="1261872"/>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rPr>
              <a:t>1</a:t>
            </a:r>
            <a:endParaRPr lang="en-US" sz="1300" dirty="0"/>
          </a:p>
        </p:txBody>
      </p:sp>
      <p:sp>
        <p:nvSpPr>
          <p:cNvPr id="13" name="Text 11"/>
          <p:cNvSpPr/>
          <p:nvPr/>
        </p:nvSpPr>
        <p:spPr>
          <a:xfrm>
            <a:off x="5212080" y="1261872"/>
            <a:ext cx="3566160" cy="219456"/>
          </a:xfrm>
          <a:prstGeom prst="rect">
            <a:avLst/>
          </a:prstGeom>
          <a:noFill/>
          <a:ln/>
        </p:spPr>
        <p:txBody>
          <a:bodyPr wrap="square" lIns="0" tIns="0" rIns="0" bIns="0" rtlCol="0" anchor="ctr"/>
          <a:lstStyle/>
          <a:p>
            <a:pPr marL="0" indent="0">
              <a:buNone/>
            </a:pPr>
            <a:r>
              <a:rPr lang="en-US" sz="1200" b="1" dirty="0">
                <a:solidFill>
                  <a:srgbClr val="14213D"/>
                </a:solidFill>
                <a:latin typeface="Calibri" pitchFamily="34" charset="0"/>
                <a:ea typeface="Calibri" pitchFamily="34" charset="-122"/>
                <a:cs typeface="Calibri" pitchFamily="34" charset="-120"/>
              </a:rPr>
              <a:t>Install PyInstaller</a:t>
            </a:r>
            <a:endParaRPr lang="en-US" sz="1200" dirty="0"/>
          </a:p>
        </p:txBody>
      </p:sp>
      <p:sp>
        <p:nvSpPr>
          <p:cNvPr id="14" name="Shape 12"/>
          <p:cNvSpPr/>
          <p:nvPr/>
        </p:nvSpPr>
        <p:spPr>
          <a:xfrm>
            <a:off x="5212080" y="1499616"/>
            <a:ext cx="3566160" cy="237744"/>
          </a:xfrm>
          <a:prstGeom prst="rect">
            <a:avLst/>
          </a:prstGeom>
          <a:solidFill>
            <a:srgbClr val="0D1B2A"/>
          </a:solidFill>
          <a:ln w="12700">
            <a:solidFill>
              <a:srgbClr val="1B4F72"/>
            </a:solidFill>
            <a:prstDash val="solid"/>
          </a:ln>
        </p:spPr>
      </p:sp>
      <p:sp>
        <p:nvSpPr>
          <p:cNvPr id="15" name="Text 13"/>
          <p:cNvSpPr/>
          <p:nvPr/>
        </p:nvSpPr>
        <p:spPr>
          <a:xfrm>
            <a:off x="5303520" y="1499616"/>
            <a:ext cx="3383280" cy="237744"/>
          </a:xfrm>
          <a:prstGeom prst="rect">
            <a:avLst/>
          </a:prstGeom>
          <a:noFill/>
          <a:ln/>
        </p:spPr>
        <p:txBody>
          <a:bodyPr wrap="square" lIns="0" tIns="0" rIns="0" bIns="0" rtlCol="0" anchor="ctr"/>
          <a:lstStyle/>
          <a:p>
            <a:pPr marL="0" indent="0">
              <a:buNone/>
            </a:pPr>
            <a:r>
              <a:rPr lang="en-US" sz="1000" dirty="0">
                <a:solidFill>
                  <a:srgbClr val="7EE8A2"/>
                </a:solidFill>
                <a:latin typeface="Courier New" pitchFamily="34" charset="0"/>
                <a:ea typeface="Courier New" pitchFamily="34" charset="-122"/>
                <a:cs typeface="Courier New" pitchFamily="34" charset="-120"/>
              </a:rPr>
              <a:t>pip install pyinstaller</a:t>
            </a:r>
            <a:endParaRPr lang="en-US" sz="1000" dirty="0"/>
          </a:p>
        </p:txBody>
      </p:sp>
      <p:sp>
        <p:nvSpPr>
          <p:cNvPr id="16" name="Shape 14"/>
          <p:cNvSpPr/>
          <p:nvPr/>
        </p:nvSpPr>
        <p:spPr>
          <a:xfrm>
            <a:off x="4754880" y="2157984"/>
            <a:ext cx="347472" cy="347472"/>
          </a:xfrm>
          <a:prstGeom prst="ellipse">
            <a:avLst/>
          </a:prstGeom>
          <a:solidFill>
            <a:srgbClr val="E8A000"/>
          </a:solidFill>
          <a:ln w="12700">
            <a:solidFill>
              <a:srgbClr val="E8A000"/>
            </a:solidFill>
            <a:prstDash val="solid"/>
          </a:ln>
        </p:spPr>
      </p:sp>
      <p:sp>
        <p:nvSpPr>
          <p:cNvPr id="17" name="Text 15"/>
          <p:cNvSpPr/>
          <p:nvPr/>
        </p:nvSpPr>
        <p:spPr>
          <a:xfrm>
            <a:off x="4754880" y="2157984"/>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rPr>
              <a:t>2</a:t>
            </a:r>
            <a:endParaRPr lang="en-US" sz="1300" dirty="0"/>
          </a:p>
        </p:txBody>
      </p:sp>
      <p:sp>
        <p:nvSpPr>
          <p:cNvPr id="18" name="Text 16"/>
          <p:cNvSpPr/>
          <p:nvPr/>
        </p:nvSpPr>
        <p:spPr>
          <a:xfrm>
            <a:off x="5212080" y="2157984"/>
            <a:ext cx="3566160" cy="219456"/>
          </a:xfrm>
          <a:prstGeom prst="rect">
            <a:avLst/>
          </a:prstGeom>
          <a:noFill/>
          <a:ln/>
        </p:spPr>
        <p:txBody>
          <a:bodyPr wrap="square" lIns="0" tIns="0" rIns="0" bIns="0" rtlCol="0" anchor="ctr"/>
          <a:lstStyle/>
          <a:p>
            <a:pPr marL="0" indent="0">
              <a:buNone/>
            </a:pPr>
            <a:r>
              <a:rPr lang="en-US" sz="1200" b="1" dirty="0">
                <a:solidFill>
                  <a:srgbClr val="14213D"/>
                </a:solidFill>
                <a:latin typeface="Calibri" pitchFamily="34" charset="0"/>
                <a:ea typeface="Calibri" pitchFamily="34" charset="-122"/>
                <a:cs typeface="Calibri" pitchFamily="34" charset="-120"/>
              </a:rPr>
              <a:t>Run the command</a:t>
            </a:r>
            <a:endParaRPr lang="en-US" sz="1200" dirty="0"/>
          </a:p>
        </p:txBody>
      </p:sp>
      <p:sp>
        <p:nvSpPr>
          <p:cNvPr id="19" name="Shape 17"/>
          <p:cNvSpPr/>
          <p:nvPr/>
        </p:nvSpPr>
        <p:spPr>
          <a:xfrm>
            <a:off x="5212080" y="2395728"/>
            <a:ext cx="3566160" cy="237744"/>
          </a:xfrm>
          <a:prstGeom prst="rect">
            <a:avLst/>
          </a:prstGeom>
          <a:solidFill>
            <a:srgbClr val="0D1B2A"/>
          </a:solidFill>
          <a:ln w="12700">
            <a:solidFill>
              <a:srgbClr val="1B4F72"/>
            </a:solidFill>
            <a:prstDash val="solid"/>
          </a:ln>
        </p:spPr>
      </p:sp>
      <p:sp>
        <p:nvSpPr>
          <p:cNvPr id="20" name="Text 18"/>
          <p:cNvSpPr/>
          <p:nvPr/>
        </p:nvSpPr>
        <p:spPr>
          <a:xfrm>
            <a:off x="5303520" y="2395728"/>
            <a:ext cx="3383280" cy="237744"/>
          </a:xfrm>
          <a:prstGeom prst="rect">
            <a:avLst/>
          </a:prstGeom>
          <a:noFill/>
          <a:ln/>
        </p:spPr>
        <p:txBody>
          <a:bodyPr wrap="square" lIns="0" tIns="0" rIns="0" bIns="0" rtlCol="0" anchor="ctr"/>
          <a:lstStyle/>
          <a:p>
            <a:pPr marL="0" indent="0">
              <a:buNone/>
            </a:pPr>
            <a:r>
              <a:rPr lang="en-US" sz="1000" dirty="0">
                <a:solidFill>
                  <a:srgbClr val="7EE8A2"/>
                </a:solidFill>
                <a:latin typeface="Courier New" pitchFamily="34" charset="0"/>
                <a:ea typeface="Courier New" pitchFamily="34" charset="-122"/>
                <a:cs typeface="Courier New" pitchFamily="34" charset="-120"/>
              </a:rPr>
              <a:t>pyinstaller --onefile app.py</a:t>
            </a:r>
            <a:endParaRPr lang="en-US" sz="1000" dirty="0"/>
          </a:p>
        </p:txBody>
      </p:sp>
      <p:sp>
        <p:nvSpPr>
          <p:cNvPr id="21" name="Shape 19"/>
          <p:cNvSpPr/>
          <p:nvPr/>
        </p:nvSpPr>
        <p:spPr>
          <a:xfrm>
            <a:off x="4754880" y="3054096"/>
            <a:ext cx="347472" cy="347472"/>
          </a:xfrm>
          <a:prstGeom prst="ellipse">
            <a:avLst/>
          </a:prstGeom>
          <a:solidFill>
            <a:srgbClr val="E8A000"/>
          </a:solidFill>
          <a:ln w="12700">
            <a:solidFill>
              <a:srgbClr val="E8A000"/>
            </a:solidFill>
            <a:prstDash val="solid"/>
          </a:ln>
        </p:spPr>
      </p:sp>
      <p:sp>
        <p:nvSpPr>
          <p:cNvPr id="22" name="Text 20"/>
          <p:cNvSpPr/>
          <p:nvPr/>
        </p:nvSpPr>
        <p:spPr>
          <a:xfrm>
            <a:off x="4754880" y="3054096"/>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rPr>
              <a:t>3</a:t>
            </a:r>
            <a:endParaRPr lang="en-US" sz="1300" dirty="0"/>
          </a:p>
        </p:txBody>
      </p:sp>
      <p:sp>
        <p:nvSpPr>
          <p:cNvPr id="23" name="Text 21"/>
          <p:cNvSpPr/>
          <p:nvPr/>
        </p:nvSpPr>
        <p:spPr>
          <a:xfrm>
            <a:off x="5212080" y="3054096"/>
            <a:ext cx="3566160" cy="219456"/>
          </a:xfrm>
          <a:prstGeom prst="rect">
            <a:avLst/>
          </a:prstGeom>
          <a:noFill/>
          <a:ln/>
        </p:spPr>
        <p:txBody>
          <a:bodyPr wrap="square" lIns="0" tIns="0" rIns="0" bIns="0" rtlCol="0" anchor="ctr"/>
          <a:lstStyle/>
          <a:p>
            <a:pPr marL="0" indent="0">
              <a:buNone/>
            </a:pPr>
            <a:r>
              <a:rPr lang="en-US" sz="1200" b="1" dirty="0">
                <a:solidFill>
                  <a:srgbClr val="14213D"/>
                </a:solidFill>
                <a:latin typeface="Calibri" pitchFamily="34" charset="0"/>
                <a:ea typeface="Calibri" pitchFamily="34" charset="-122"/>
                <a:cs typeface="Calibri" pitchFamily="34" charset="-120"/>
              </a:rPr>
              <a:t>Find your .exe</a:t>
            </a:r>
            <a:endParaRPr lang="en-US" sz="1200" dirty="0"/>
          </a:p>
        </p:txBody>
      </p:sp>
      <p:sp>
        <p:nvSpPr>
          <p:cNvPr id="24" name="Shape 22"/>
          <p:cNvSpPr/>
          <p:nvPr/>
        </p:nvSpPr>
        <p:spPr>
          <a:xfrm>
            <a:off x="5212080" y="3291840"/>
            <a:ext cx="3566160" cy="237744"/>
          </a:xfrm>
          <a:prstGeom prst="rect">
            <a:avLst/>
          </a:prstGeom>
          <a:solidFill>
            <a:srgbClr val="0D1B2A"/>
          </a:solidFill>
          <a:ln w="12700">
            <a:solidFill>
              <a:srgbClr val="1B4F72"/>
            </a:solidFill>
            <a:prstDash val="solid"/>
          </a:ln>
        </p:spPr>
      </p:sp>
      <p:sp>
        <p:nvSpPr>
          <p:cNvPr id="25" name="Text 23"/>
          <p:cNvSpPr/>
          <p:nvPr/>
        </p:nvSpPr>
        <p:spPr>
          <a:xfrm>
            <a:off x="5303520" y="3291840"/>
            <a:ext cx="3383280" cy="237744"/>
          </a:xfrm>
          <a:prstGeom prst="rect">
            <a:avLst/>
          </a:prstGeom>
          <a:noFill/>
          <a:ln/>
        </p:spPr>
        <p:txBody>
          <a:bodyPr wrap="square" lIns="0" tIns="0" rIns="0" bIns="0" rtlCol="0" anchor="ctr"/>
          <a:lstStyle/>
          <a:p>
            <a:pPr marL="0" indent="0">
              <a:buNone/>
            </a:pPr>
            <a:r>
              <a:rPr lang="en-US" sz="1000" dirty="0">
                <a:solidFill>
                  <a:srgbClr val="7EE8A2"/>
                </a:solidFill>
                <a:latin typeface="Courier New" pitchFamily="34" charset="0"/>
                <a:ea typeface="Courier New" pitchFamily="34" charset="-122"/>
                <a:cs typeface="Courier New" pitchFamily="34" charset="-120"/>
              </a:rPr>
              <a:t>Look in the  dist/  folder</a:t>
            </a:r>
            <a:endParaRPr lang="en-US" sz="1000" dirty="0"/>
          </a:p>
        </p:txBody>
      </p:sp>
      <p:sp>
        <p:nvSpPr>
          <p:cNvPr id="26" name="Text 24"/>
          <p:cNvSpPr/>
          <p:nvPr/>
        </p:nvSpPr>
        <p:spPr>
          <a:xfrm>
            <a:off x="411480" y="3247068"/>
            <a:ext cx="4114800" cy="274320"/>
          </a:xfrm>
          <a:prstGeom prst="rect">
            <a:avLst/>
          </a:prstGeom>
          <a:noFill/>
          <a:ln/>
        </p:spPr>
        <p:txBody>
          <a:bodyPr wrap="square" lIns="0" tIns="0" rIns="0" bIns="0" rtlCol="0" anchor="ctr"/>
          <a:lstStyle/>
          <a:p>
            <a:pPr marL="0" indent="0">
              <a:buNone/>
            </a:pPr>
            <a:r>
              <a:rPr lang="en-US" sz="1200" b="1" dirty="0">
                <a:solidFill>
                  <a:srgbClr val="1B4F72"/>
                </a:solidFill>
              </a:rPr>
              <a:t>Useful PyInstaller Flags:</a:t>
            </a:r>
            <a:endParaRPr lang="en-US" sz="1200" dirty="0"/>
          </a:p>
        </p:txBody>
      </p:sp>
      <p:graphicFrame>
        <p:nvGraphicFramePr>
          <p:cNvPr id="27" name="Table 0"/>
          <p:cNvGraphicFramePr>
            <a:graphicFrameLocks noGrp="1"/>
          </p:cNvGraphicFramePr>
          <p:nvPr>
            <p:extLst>
              <p:ext uri="{D42A27DB-BD31-4B8C-83A1-F6EECF244321}">
                <p14:modId xmlns:p14="http://schemas.microsoft.com/office/powerpoint/2010/main" val="1579011935"/>
              </p:ext>
            </p:extLst>
          </p:nvPr>
        </p:nvGraphicFramePr>
        <p:xfrm>
          <a:off x="411480" y="3611880"/>
          <a:ext cx="4114800" cy="1115568"/>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278892">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Flag</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solidFill>
                      <a:srgbClr val="1B4F72"/>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Purpose</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solidFill>
                      <a:srgbClr val="1B4F72"/>
                    </a:solidFill>
                  </a:tcPr>
                </a:tc>
                <a:extLst>
                  <a:ext uri="{0D108BD9-81ED-4DB2-BD59-A6C34878D82A}">
                    <a16:rowId xmlns:a16="http://schemas.microsoft.com/office/drawing/2014/main" val="10000"/>
                  </a:ext>
                </a:extLst>
              </a:tr>
              <a:tr h="278892">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--onefile</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Bundle into a single file</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extLst>
                  <a:ext uri="{0D108BD9-81ED-4DB2-BD59-A6C34878D82A}">
                    <a16:rowId xmlns:a16="http://schemas.microsoft.com/office/drawing/2014/main" val="10001"/>
                  </a:ext>
                </a:extLst>
              </a:tr>
              <a:tr h="278892">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--windowed</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No console window (GUI apps)</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extLst>
                  <a:ext uri="{0D108BD9-81ED-4DB2-BD59-A6C34878D82A}">
                    <a16:rowId xmlns:a16="http://schemas.microsoft.com/office/drawing/2014/main" val="10002"/>
                  </a:ext>
                </a:extLst>
              </a:tr>
              <a:tr h="278892">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--icon=app.ico</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tc>
                  <a:txBody>
                    <a:bodyPr/>
                    <a:lstStyle/>
                    <a:p>
                      <a:pPr marL="0" indent="0">
                        <a:buNone/>
                      </a:pPr>
                      <a:r>
                        <a:rPr lang="en-US" sz="1100" dirty="0">
                          <a:solidFill>
                            <a:srgbClr val="000000"/>
                          </a:solidFill>
                          <a:latin typeface="Calibri" pitchFamily="34" charset="0"/>
                          <a:ea typeface="Calibri" pitchFamily="34" charset="-122"/>
                          <a:cs typeface="Calibri" pitchFamily="34" charset="-120"/>
                        </a:rPr>
                        <a:t>Add a custom icon</a:t>
                      </a:r>
                      <a:endParaRPr lang="en-US" sz="1100" dirty="0">
                        <a:latin typeface="Calibri" charset="0"/>
                        <a:ea typeface="Calibri" charset="0"/>
                        <a:cs typeface="Calibri" charset="0"/>
                      </a:endParaRPr>
                    </a:p>
                  </a:txBody>
                  <a:tcPr>
                    <a:lnL w="12700" cap="flat" cmpd="sng" algn="ctr">
                      <a:solidFill>
                        <a:srgbClr val="D6E0EC"/>
                      </a:solidFill>
                      <a:prstDash val="solid"/>
                      <a:round/>
                      <a:headEnd type="none" w="med" len="med"/>
                      <a:tailEnd type="none" w="med" len="med"/>
                    </a:lnL>
                    <a:lnR w="12700" cap="flat" cmpd="sng" algn="ctr">
                      <a:solidFill>
                        <a:srgbClr val="D6E0EC"/>
                      </a:solidFill>
                      <a:prstDash val="solid"/>
                      <a:round/>
                      <a:headEnd type="none" w="med" len="med"/>
                      <a:tailEnd type="none" w="med" len="med"/>
                    </a:lnR>
                    <a:lnT w="12700" cap="flat" cmpd="sng" algn="ctr">
                      <a:solidFill>
                        <a:srgbClr val="D6E0EC"/>
                      </a:solidFill>
                      <a:prstDash val="solid"/>
                      <a:round/>
                      <a:headEnd type="none" w="med" len="med"/>
                      <a:tailEnd type="none" w="med" len="med"/>
                    </a:lnT>
                    <a:lnB w="12700" cap="flat" cmpd="sng" algn="ctr">
                      <a:solidFill>
                        <a:srgbClr val="D6E0E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0A7E8C"/>
          </a:solidFill>
          <a:ln w="12700">
            <a:solidFill>
              <a:srgbClr val="0A7E8C"/>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Scientific Debugging Techniques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A systematic approach to finding and fixing errors</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3.3</a:t>
            </a:r>
            <a:endParaRPr lang="en-US" sz="850" dirty="0"/>
          </a:p>
        </p:txBody>
      </p:sp>
      <p:sp>
        <p:nvSpPr>
          <p:cNvPr id="9" name="Shape 7"/>
          <p:cNvSpPr/>
          <p:nvPr/>
        </p:nvSpPr>
        <p:spPr>
          <a:xfrm>
            <a:off x="411480" y="932688"/>
            <a:ext cx="4114800" cy="274320"/>
          </a:xfrm>
          <a:prstGeom prst="rect">
            <a:avLst/>
          </a:prstGeom>
          <a:solidFill>
            <a:srgbClr val="0A7E8C"/>
          </a:solidFill>
          <a:ln w="12700">
            <a:solidFill>
              <a:srgbClr val="0A7E8C"/>
            </a:solidFill>
            <a:prstDash val="solid"/>
          </a:ln>
        </p:spPr>
      </p:sp>
      <p:sp>
        <p:nvSpPr>
          <p:cNvPr id="10" name="Text 8"/>
          <p:cNvSpPr/>
          <p:nvPr/>
        </p:nvSpPr>
        <p:spPr>
          <a:xfrm>
            <a:off x="484632" y="932688"/>
            <a:ext cx="3968496" cy="274320"/>
          </a:xfrm>
          <a:prstGeom prst="rect">
            <a:avLst/>
          </a:prstGeom>
          <a:noFill/>
          <a:ln/>
        </p:spPr>
        <p:txBody>
          <a:bodyPr wrap="square" lIns="0" tIns="0" rIns="0" bIns="0" rtlCol="0" anchor="ctr"/>
          <a:lstStyle/>
          <a:p>
            <a:pPr marL="0" indent="0">
              <a:buNone/>
            </a:pPr>
            <a:r>
              <a:rPr lang="en-US" sz="1150" b="1" dirty="0">
                <a:solidFill>
                  <a:srgbClr val="FFFFFF"/>
                </a:solidFill>
              </a:rPr>
              <a:t>1 — Print Debugging</a:t>
            </a:r>
            <a:endParaRPr lang="en-US" sz="1150" dirty="0"/>
          </a:p>
        </p:txBody>
      </p:sp>
      <p:sp>
        <p:nvSpPr>
          <p:cNvPr id="11" name="Shape 9"/>
          <p:cNvSpPr/>
          <p:nvPr/>
        </p:nvSpPr>
        <p:spPr>
          <a:xfrm>
            <a:off x="411480" y="1207008"/>
            <a:ext cx="4114800" cy="457200"/>
          </a:xfrm>
          <a:prstGeom prst="rect">
            <a:avLst/>
          </a:prstGeom>
          <a:solidFill>
            <a:srgbClr val="FFFFFF"/>
          </a:solidFill>
          <a:ln w="12700">
            <a:solidFill>
              <a:srgbClr val="0A7E8C"/>
            </a:solidFill>
            <a:prstDash val="solid"/>
          </a:ln>
        </p:spPr>
      </p:sp>
      <p:sp>
        <p:nvSpPr>
          <p:cNvPr id="12" name="Text 10"/>
          <p:cNvSpPr/>
          <p:nvPr/>
        </p:nvSpPr>
        <p:spPr>
          <a:xfrm>
            <a:off x="484632" y="1225296"/>
            <a:ext cx="3968496" cy="420624"/>
          </a:xfrm>
          <a:prstGeom prst="rect">
            <a:avLst/>
          </a:prstGeom>
          <a:noFill/>
          <a:ln/>
        </p:spPr>
        <p:txBody>
          <a:bodyPr wrap="square" lIns="0" tIns="0" rIns="0" bIns="0" rtlCol="0" anchor="ctr"/>
          <a:lstStyle/>
          <a:p>
            <a:pPr marL="0" indent="0">
              <a:buNone/>
            </a:pPr>
            <a:r>
              <a:rPr lang="en-US" sz="1000" dirty="0">
                <a:solidFill>
                  <a:srgbClr val="14213D"/>
                </a:solidFill>
                <a:latin typeface="Calibri" pitchFamily="34" charset="0"/>
                <a:ea typeface="Calibri" pitchFamily="34" charset="-122"/>
                <a:cs typeface="Calibri" pitchFamily="34" charset="-120"/>
              </a:rPr>
              <a:t>Add print() statements to inspect variable values at different points</a:t>
            </a:r>
            <a:endParaRPr lang="en-US" sz="1000" dirty="0"/>
          </a:p>
        </p:txBody>
      </p:sp>
      <p:sp>
        <p:nvSpPr>
          <p:cNvPr id="13" name="Shape 11"/>
          <p:cNvSpPr/>
          <p:nvPr/>
        </p:nvSpPr>
        <p:spPr>
          <a:xfrm>
            <a:off x="411480" y="1664208"/>
            <a:ext cx="4114800" cy="1115568"/>
          </a:xfrm>
          <a:prstGeom prst="rect">
            <a:avLst/>
          </a:prstGeom>
          <a:solidFill>
            <a:srgbClr val="0D1B2A"/>
          </a:solidFill>
          <a:ln w="10160">
            <a:solidFill>
              <a:srgbClr val="0A7E8C"/>
            </a:solidFill>
            <a:prstDash val="solid"/>
          </a:ln>
        </p:spPr>
      </p:sp>
      <p:sp>
        <p:nvSpPr>
          <p:cNvPr id="14" name="Text 12"/>
          <p:cNvSpPr/>
          <p:nvPr/>
        </p:nvSpPr>
        <p:spPr>
          <a:xfrm>
            <a:off x="484632" y="1719072"/>
            <a:ext cx="3968496" cy="1005840"/>
          </a:xfrm>
          <a:prstGeom prst="rect">
            <a:avLst/>
          </a:prstGeom>
          <a:noFill/>
          <a:ln/>
        </p:spPr>
        <p:txBody>
          <a:bodyPr wrap="square" lIns="0" tIns="0" rIns="0" bIns="0" rtlCol="0" anchor="t"/>
          <a:lstStyle/>
          <a:p>
            <a:pPr marL="0" indent="0">
              <a:buNone/>
            </a:pPr>
            <a:r>
              <a:rPr lang="en-US" sz="1000" dirty="0">
                <a:solidFill>
                  <a:srgbClr val="7EE8A2"/>
                </a:solidFill>
                <a:latin typeface="Courier New" pitchFamily="34" charset="0"/>
                <a:ea typeface="Courier New" pitchFamily="34" charset="-122"/>
                <a:cs typeface="Courier New" pitchFamily="34" charset="-120"/>
              </a:rPr>
              <a:t>print("x =", x)</a:t>
            </a:r>
            <a:endParaRPr lang="en-US" sz="1000" dirty="0"/>
          </a:p>
        </p:txBody>
      </p:sp>
      <p:sp>
        <p:nvSpPr>
          <p:cNvPr id="15" name="Shape 13"/>
          <p:cNvSpPr/>
          <p:nvPr/>
        </p:nvSpPr>
        <p:spPr>
          <a:xfrm>
            <a:off x="411480" y="2898648"/>
            <a:ext cx="4114800" cy="274320"/>
          </a:xfrm>
          <a:prstGeom prst="rect">
            <a:avLst/>
          </a:prstGeom>
          <a:solidFill>
            <a:srgbClr val="1B4F72"/>
          </a:solidFill>
          <a:ln w="12700">
            <a:solidFill>
              <a:srgbClr val="1B4F72"/>
            </a:solidFill>
            <a:prstDash val="solid"/>
          </a:ln>
        </p:spPr>
      </p:sp>
      <p:sp>
        <p:nvSpPr>
          <p:cNvPr id="16" name="Text 14"/>
          <p:cNvSpPr/>
          <p:nvPr/>
        </p:nvSpPr>
        <p:spPr>
          <a:xfrm>
            <a:off x="484632" y="2898648"/>
            <a:ext cx="3968496" cy="274320"/>
          </a:xfrm>
          <a:prstGeom prst="rect">
            <a:avLst/>
          </a:prstGeom>
          <a:noFill/>
          <a:ln/>
        </p:spPr>
        <p:txBody>
          <a:bodyPr wrap="square" lIns="0" tIns="0" rIns="0" bIns="0" rtlCol="0" anchor="ctr"/>
          <a:lstStyle/>
          <a:p>
            <a:pPr marL="0" indent="0">
              <a:buNone/>
            </a:pPr>
            <a:r>
              <a:rPr lang="en-US" sz="1150" b="1" dirty="0">
                <a:solidFill>
                  <a:srgbClr val="FFFFFF"/>
                </a:solidFill>
              </a:rPr>
              <a:t>2 — Logging</a:t>
            </a:r>
            <a:endParaRPr lang="en-US" sz="1150" dirty="0"/>
          </a:p>
        </p:txBody>
      </p:sp>
      <p:sp>
        <p:nvSpPr>
          <p:cNvPr id="17" name="Shape 15"/>
          <p:cNvSpPr/>
          <p:nvPr/>
        </p:nvSpPr>
        <p:spPr>
          <a:xfrm>
            <a:off x="411480" y="3172968"/>
            <a:ext cx="4114800" cy="457200"/>
          </a:xfrm>
          <a:prstGeom prst="rect">
            <a:avLst/>
          </a:prstGeom>
          <a:solidFill>
            <a:srgbClr val="FFFFFF"/>
          </a:solidFill>
          <a:ln w="12700">
            <a:solidFill>
              <a:srgbClr val="1B4F72"/>
            </a:solidFill>
            <a:prstDash val="solid"/>
          </a:ln>
        </p:spPr>
      </p:sp>
      <p:sp>
        <p:nvSpPr>
          <p:cNvPr id="18" name="Text 16"/>
          <p:cNvSpPr/>
          <p:nvPr/>
        </p:nvSpPr>
        <p:spPr>
          <a:xfrm>
            <a:off x="484632" y="3191256"/>
            <a:ext cx="3968496" cy="420624"/>
          </a:xfrm>
          <a:prstGeom prst="rect">
            <a:avLst/>
          </a:prstGeom>
          <a:noFill/>
          <a:ln/>
        </p:spPr>
        <p:txBody>
          <a:bodyPr wrap="square" lIns="0" tIns="0" rIns="0" bIns="0" rtlCol="0" anchor="ctr"/>
          <a:lstStyle/>
          <a:p>
            <a:pPr marL="0" indent="0">
              <a:buNone/>
            </a:pPr>
            <a:r>
              <a:rPr lang="en-US" sz="1000" dirty="0">
                <a:solidFill>
                  <a:srgbClr val="14213D"/>
                </a:solidFill>
                <a:latin typeface="Calibri" pitchFamily="34" charset="0"/>
                <a:ea typeface="Calibri" pitchFamily="34" charset="-122"/>
                <a:cs typeface="Calibri" pitchFamily="34" charset="-120"/>
              </a:rPr>
              <a:t>Use Python's logging module to record program events with severity levels</a:t>
            </a:r>
            <a:endParaRPr lang="en-US" sz="1000" dirty="0"/>
          </a:p>
        </p:txBody>
      </p:sp>
      <p:sp>
        <p:nvSpPr>
          <p:cNvPr id="19" name="Shape 17"/>
          <p:cNvSpPr/>
          <p:nvPr/>
        </p:nvSpPr>
        <p:spPr>
          <a:xfrm>
            <a:off x="411480" y="3630168"/>
            <a:ext cx="4114800" cy="1115568"/>
          </a:xfrm>
          <a:prstGeom prst="rect">
            <a:avLst/>
          </a:prstGeom>
          <a:solidFill>
            <a:srgbClr val="0D1B2A"/>
          </a:solidFill>
          <a:ln w="10160">
            <a:solidFill>
              <a:srgbClr val="1B4F72"/>
            </a:solidFill>
            <a:prstDash val="solid"/>
          </a:ln>
        </p:spPr>
      </p:sp>
      <p:sp>
        <p:nvSpPr>
          <p:cNvPr id="20" name="Text 18"/>
          <p:cNvSpPr/>
          <p:nvPr/>
        </p:nvSpPr>
        <p:spPr>
          <a:xfrm>
            <a:off x="484632" y="3685032"/>
            <a:ext cx="3968496" cy="1005840"/>
          </a:xfrm>
          <a:prstGeom prst="rect">
            <a:avLst/>
          </a:prstGeom>
          <a:noFill/>
          <a:ln/>
        </p:spPr>
        <p:txBody>
          <a:bodyPr wrap="square" lIns="0" tIns="0" rIns="0" bIns="0" rtlCol="0" anchor="t"/>
          <a:lstStyle/>
          <a:p>
            <a:pPr marL="0" indent="0">
              <a:buNone/>
            </a:pPr>
            <a:r>
              <a:rPr lang="en-US" sz="1000" dirty="0">
                <a:solidFill>
                  <a:srgbClr val="7EE8A2"/>
                </a:solidFill>
                <a:latin typeface="Courier New" pitchFamily="34" charset="0"/>
                <a:ea typeface="Courier New" pitchFamily="34" charset="-122"/>
                <a:cs typeface="Courier New" pitchFamily="34" charset="-120"/>
              </a:rPr>
              <a:t>import logging</a:t>
            </a:r>
            <a:endParaRPr lang="en-US" sz="1000" dirty="0"/>
          </a:p>
          <a:p>
            <a:pPr marL="0" indent="0">
              <a:buNone/>
            </a:pPr>
            <a:r>
              <a:rPr lang="en-US" sz="1000" dirty="0">
                <a:solidFill>
                  <a:srgbClr val="7EE8A2"/>
                </a:solidFill>
                <a:latin typeface="Courier New" pitchFamily="34" charset="0"/>
                <a:ea typeface="Courier New" pitchFamily="34" charset="-122"/>
                <a:cs typeface="Courier New" pitchFamily="34" charset="-120"/>
              </a:rPr>
              <a:t>logging.debug("x = %s", x)</a:t>
            </a:r>
            <a:endParaRPr lang="en-US" sz="1000" dirty="0"/>
          </a:p>
        </p:txBody>
      </p:sp>
      <p:sp>
        <p:nvSpPr>
          <p:cNvPr id="21" name="Shape 19"/>
          <p:cNvSpPr/>
          <p:nvPr/>
        </p:nvSpPr>
        <p:spPr>
          <a:xfrm>
            <a:off x="4846320" y="932688"/>
            <a:ext cx="4114800" cy="274320"/>
          </a:xfrm>
          <a:prstGeom prst="rect">
            <a:avLst/>
          </a:prstGeom>
          <a:solidFill>
            <a:srgbClr val="E8A000"/>
          </a:solidFill>
          <a:ln w="12700">
            <a:solidFill>
              <a:srgbClr val="E8A000"/>
            </a:solidFill>
            <a:prstDash val="solid"/>
          </a:ln>
        </p:spPr>
      </p:sp>
      <p:sp>
        <p:nvSpPr>
          <p:cNvPr id="22" name="Text 20"/>
          <p:cNvSpPr/>
          <p:nvPr/>
        </p:nvSpPr>
        <p:spPr>
          <a:xfrm>
            <a:off x="4919472" y="932688"/>
            <a:ext cx="3968496" cy="274320"/>
          </a:xfrm>
          <a:prstGeom prst="rect">
            <a:avLst/>
          </a:prstGeom>
          <a:noFill/>
          <a:ln/>
        </p:spPr>
        <p:txBody>
          <a:bodyPr wrap="square" lIns="0" tIns="0" rIns="0" bIns="0" rtlCol="0" anchor="ctr"/>
          <a:lstStyle/>
          <a:p>
            <a:pPr marL="0" indent="0">
              <a:buNone/>
            </a:pPr>
            <a:r>
              <a:rPr lang="en-US" sz="1150" b="1" dirty="0">
                <a:solidFill>
                  <a:srgbClr val="FFFFFF"/>
                </a:solidFill>
              </a:rPr>
              <a:t>3 — Step-by-Step Debugging</a:t>
            </a:r>
            <a:endParaRPr lang="en-US" sz="1150" dirty="0"/>
          </a:p>
        </p:txBody>
      </p:sp>
      <p:sp>
        <p:nvSpPr>
          <p:cNvPr id="23" name="Shape 21"/>
          <p:cNvSpPr/>
          <p:nvPr/>
        </p:nvSpPr>
        <p:spPr>
          <a:xfrm>
            <a:off x="4846320" y="1207008"/>
            <a:ext cx="4114800" cy="457200"/>
          </a:xfrm>
          <a:prstGeom prst="rect">
            <a:avLst/>
          </a:prstGeom>
          <a:solidFill>
            <a:srgbClr val="FFFFFF"/>
          </a:solidFill>
          <a:ln w="12700">
            <a:solidFill>
              <a:srgbClr val="E8A000"/>
            </a:solidFill>
            <a:prstDash val="solid"/>
          </a:ln>
        </p:spPr>
      </p:sp>
      <p:sp>
        <p:nvSpPr>
          <p:cNvPr id="24" name="Text 22"/>
          <p:cNvSpPr/>
          <p:nvPr/>
        </p:nvSpPr>
        <p:spPr>
          <a:xfrm>
            <a:off x="4919472" y="1225296"/>
            <a:ext cx="3968496" cy="420624"/>
          </a:xfrm>
          <a:prstGeom prst="rect">
            <a:avLst/>
          </a:prstGeom>
          <a:noFill/>
          <a:ln/>
        </p:spPr>
        <p:txBody>
          <a:bodyPr wrap="square" lIns="0" tIns="0" rIns="0" bIns="0" rtlCol="0" anchor="ctr"/>
          <a:lstStyle/>
          <a:p>
            <a:pPr marL="0" indent="0">
              <a:buNone/>
            </a:pPr>
            <a:r>
              <a:rPr lang="en-US" sz="1000" dirty="0">
                <a:solidFill>
                  <a:srgbClr val="14213D"/>
                </a:solidFill>
                <a:latin typeface="Calibri" pitchFamily="34" charset="0"/>
                <a:ea typeface="Calibri" pitchFamily="34" charset="-122"/>
                <a:cs typeface="Calibri" pitchFamily="34" charset="-120"/>
              </a:rPr>
              <a:t>Use IDE debugger (breakpoints) to pause and inspect execution line by line</a:t>
            </a:r>
            <a:endParaRPr lang="en-US" sz="1000" dirty="0"/>
          </a:p>
        </p:txBody>
      </p:sp>
      <p:sp>
        <p:nvSpPr>
          <p:cNvPr id="25" name="Shape 23"/>
          <p:cNvSpPr/>
          <p:nvPr/>
        </p:nvSpPr>
        <p:spPr>
          <a:xfrm>
            <a:off x="4846320" y="1664208"/>
            <a:ext cx="4114800" cy="1115568"/>
          </a:xfrm>
          <a:prstGeom prst="rect">
            <a:avLst/>
          </a:prstGeom>
          <a:solidFill>
            <a:srgbClr val="0D1B2A"/>
          </a:solidFill>
          <a:ln w="10160">
            <a:solidFill>
              <a:srgbClr val="E8A000"/>
            </a:solidFill>
            <a:prstDash val="solid"/>
          </a:ln>
        </p:spPr>
      </p:sp>
      <p:sp>
        <p:nvSpPr>
          <p:cNvPr id="26" name="Text 24"/>
          <p:cNvSpPr/>
          <p:nvPr/>
        </p:nvSpPr>
        <p:spPr>
          <a:xfrm>
            <a:off x="4919472" y="1719072"/>
            <a:ext cx="3968496" cy="1005840"/>
          </a:xfrm>
          <a:prstGeom prst="rect">
            <a:avLst/>
          </a:prstGeom>
          <a:noFill/>
          <a:ln/>
        </p:spPr>
        <p:txBody>
          <a:bodyPr wrap="square" lIns="0" tIns="0" rIns="0" bIns="0" rtlCol="0" anchor="t"/>
          <a:lstStyle/>
          <a:p>
            <a:pPr marL="0" indent="0">
              <a:buNone/>
            </a:pPr>
            <a:r>
              <a:rPr lang="en-US" sz="1000" dirty="0">
                <a:solidFill>
                  <a:srgbClr val="7EE8A2"/>
                </a:solidFill>
                <a:latin typeface="Courier New" pitchFamily="34" charset="0"/>
                <a:ea typeface="Courier New" pitchFamily="34" charset="-122"/>
                <a:cs typeface="Courier New" pitchFamily="34" charset="-120"/>
              </a:rPr>
              <a:t># Set breakpoint in VS Code</a:t>
            </a:r>
            <a:endParaRPr lang="en-US" sz="1000" dirty="0"/>
          </a:p>
          <a:p>
            <a:pPr marL="0" indent="0">
              <a:buNone/>
            </a:pPr>
            <a:r>
              <a:rPr lang="en-US" sz="1000" dirty="0">
                <a:solidFill>
                  <a:srgbClr val="7EE8A2"/>
                </a:solidFill>
                <a:latin typeface="Courier New" pitchFamily="34" charset="0"/>
                <a:ea typeface="Courier New" pitchFamily="34" charset="-122"/>
                <a:cs typeface="Courier New" pitchFamily="34" charset="-120"/>
              </a:rPr>
              <a:t># F5 → Step Over / Into</a:t>
            </a:r>
            <a:endParaRPr lang="en-US" sz="1000" dirty="0"/>
          </a:p>
        </p:txBody>
      </p:sp>
      <p:sp>
        <p:nvSpPr>
          <p:cNvPr id="27" name="Shape 25"/>
          <p:cNvSpPr/>
          <p:nvPr/>
        </p:nvSpPr>
        <p:spPr>
          <a:xfrm>
            <a:off x="4846320" y="2898648"/>
            <a:ext cx="4114800" cy="274320"/>
          </a:xfrm>
          <a:prstGeom prst="rect">
            <a:avLst/>
          </a:prstGeom>
          <a:solidFill>
            <a:srgbClr val="C0392B"/>
          </a:solidFill>
          <a:ln w="12700">
            <a:solidFill>
              <a:srgbClr val="C0392B"/>
            </a:solidFill>
            <a:prstDash val="solid"/>
          </a:ln>
        </p:spPr>
      </p:sp>
      <p:sp>
        <p:nvSpPr>
          <p:cNvPr id="28" name="Text 26"/>
          <p:cNvSpPr/>
          <p:nvPr/>
        </p:nvSpPr>
        <p:spPr>
          <a:xfrm>
            <a:off x="4919472" y="2898648"/>
            <a:ext cx="3968496" cy="274320"/>
          </a:xfrm>
          <a:prstGeom prst="rect">
            <a:avLst/>
          </a:prstGeom>
          <a:noFill/>
          <a:ln/>
        </p:spPr>
        <p:txBody>
          <a:bodyPr wrap="square" lIns="0" tIns="0" rIns="0" bIns="0" rtlCol="0" anchor="ctr"/>
          <a:lstStyle/>
          <a:p>
            <a:pPr marL="0" indent="0">
              <a:buNone/>
            </a:pPr>
            <a:r>
              <a:rPr lang="en-US" sz="1150" b="1" dirty="0">
                <a:solidFill>
                  <a:srgbClr val="FFFFFF"/>
                </a:solidFill>
              </a:rPr>
              <a:t>4 — Code Tracing</a:t>
            </a:r>
            <a:endParaRPr lang="en-US" sz="1150" dirty="0"/>
          </a:p>
        </p:txBody>
      </p:sp>
      <p:sp>
        <p:nvSpPr>
          <p:cNvPr id="29" name="Shape 27"/>
          <p:cNvSpPr/>
          <p:nvPr/>
        </p:nvSpPr>
        <p:spPr>
          <a:xfrm>
            <a:off x="4846320" y="3172968"/>
            <a:ext cx="4114800" cy="457200"/>
          </a:xfrm>
          <a:prstGeom prst="rect">
            <a:avLst/>
          </a:prstGeom>
          <a:solidFill>
            <a:srgbClr val="FFFFFF"/>
          </a:solidFill>
          <a:ln w="12700">
            <a:solidFill>
              <a:srgbClr val="C0392B"/>
            </a:solidFill>
            <a:prstDash val="solid"/>
          </a:ln>
        </p:spPr>
      </p:sp>
      <p:sp>
        <p:nvSpPr>
          <p:cNvPr id="30" name="Text 28"/>
          <p:cNvSpPr/>
          <p:nvPr/>
        </p:nvSpPr>
        <p:spPr>
          <a:xfrm>
            <a:off x="4919472" y="3191256"/>
            <a:ext cx="3968496" cy="420624"/>
          </a:xfrm>
          <a:prstGeom prst="rect">
            <a:avLst/>
          </a:prstGeom>
          <a:noFill/>
          <a:ln/>
        </p:spPr>
        <p:txBody>
          <a:bodyPr wrap="square" lIns="0" tIns="0" rIns="0" bIns="0" rtlCol="0" anchor="ctr"/>
          <a:lstStyle/>
          <a:p>
            <a:pPr marL="0" indent="0">
              <a:buNone/>
            </a:pPr>
            <a:r>
              <a:rPr lang="en-US" sz="1000" dirty="0">
                <a:solidFill>
                  <a:srgbClr val="14213D"/>
                </a:solidFill>
                <a:latin typeface="Calibri" pitchFamily="34" charset="0"/>
                <a:ea typeface="Calibri" pitchFamily="34" charset="-122"/>
                <a:cs typeface="Calibri" pitchFamily="34" charset="-120"/>
              </a:rPr>
              <a:t>Manually trace through code on paper, tracking variable values each step</a:t>
            </a:r>
            <a:endParaRPr lang="en-US" sz="1000" dirty="0"/>
          </a:p>
        </p:txBody>
      </p:sp>
      <p:sp>
        <p:nvSpPr>
          <p:cNvPr id="31" name="Shape 29"/>
          <p:cNvSpPr/>
          <p:nvPr/>
        </p:nvSpPr>
        <p:spPr>
          <a:xfrm>
            <a:off x="4846320" y="3630168"/>
            <a:ext cx="4114800" cy="1115568"/>
          </a:xfrm>
          <a:prstGeom prst="rect">
            <a:avLst/>
          </a:prstGeom>
          <a:solidFill>
            <a:srgbClr val="0D1B2A"/>
          </a:solidFill>
          <a:ln w="10160">
            <a:solidFill>
              <a:srgbClr val="C0392B"/>
            </a:solidFill>
            <a:prstDash val="solid"/>
          </a:ln>
        </p:spPr>
      </p:sp>
      <p:sp>
        <p:nvSpPr>
          <p:cNvPr id="32" name="Text 30"/>
          <p:cNvSpPr/>
          <p:nvPr/>
        </p:nvSpPr>
        <p:spPr>
          <a:xfrm>
            <a:off x="4919472" y="3685032"/>
            <a:ext cx="3968496" cy="1005840"/>
          </a:xfrm>
          <a:prstGeom prst="rect">
            <a:avLst/>
          </a:prstGeom>
          <a:noFill/>
          <a:ln/>
        </p:spPr>
        <p:txBody>
          <a:bodyPr wrap="square" lIns="0" tIns="0" rIns="0" bIns="0" rtlCol="0" anchor="t"/>
          <a:lstStyle/>
          <a:p>
            <a:pPr marL="0" indent="0">
              <a:buNone/>
            </a:pPr>
            <a:r>
              <a:rPr lang="en-US" sz="1000" dirty="0">
                <a:solidFill>
                  <a:srgbClr val="7EE8A2"/>
                </a:solidFill>
                <a:latin typeface="Courier New" pitchFamily="34" charset="0"/>
                <a:ea typeface="Courier New" pitchFamily="34" charset="-122"/>
                <a:cs typeface="Courier New" pitchFamily="34" charset="-120"/>
              </a:rPr>
              <a:t># Trace: x=1, loop i=0 → x=1</a:t>
            </a:r>
            <a:endParaRPr lang="en-US" sz="1000" dirty="0"/>
          </a:p>
          <a:p>
            <a:pPr marL="0" indent="0">
              <a:buNone/>
            </a:pPr>
            <a:r>
              <a:rPr lang="en-US" sz="1000" dirty="0">
                <a:solidFill>
                  <a:srgbClr val="7EE8A2"/>
                </a:solidFill>
                <a:latin typeface="Courier New" pitchFamily="34" charset="0"/>
                <a:ea typeface="Courier New" pitchFamily="34" charset="-122"/>
                <a:cs typeface="Courier New" pitchFamily="34" charset="-120"/>
              </a:rPr>
              <a:t>#         loop i=1 → x=2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4">
    <p:bg>
      <p:bgPr>
        <a:solidFill>
          <a:srgbClr val="14213D"/>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E8A000"/>
          </a:solidFill>
          <a:ln w="12700">
            <a:solidFill>
              <a:srgbClr val="E8A000"/>
            </a:solidFill>
            <a:prstDash val="solid"/>
          </a:ln>
        </p:spPr>
      </p:sp>
      <p:sp>
        <p:nvSpPr>
          <p:cNvPr id="3" name="Shape 1"/>
          <p:cNvSpPr/>
          <p:nvPr/>
        </p:nvSpPr>
        <p:spPr>
          <a:xfrm>
            <a:off x="256032" y="0"/>
            <a:ext cx="8887968" cy="713232"/>
          </a:xfrm>
          <a:prstGeom prst="rect">
            <a:avLst/>
          </a:prstGeom>
          <a:solidFill>
            <a:srgbClr val="1B4F72"/>
          </a:solidFill>
          <a:ln w="12700">
            <a:solidFill>
              <a:srgbClr val="1B4F72"/>
            </a:solidFill>
            <a:prstDash val="solid"/>
          </a:ln>
        </p:spPr>
      </p:sp>
      <p:sp>
        <p:nvSpPr>
          <p:cNvPr id="4" name="Text 2"/>
          <p:cNvSpPr/>
          <p:nvPr/>
        </p:nvSpPr>
        <p:spPr>
          <a:xfrm>
            <a:off x="411480" y="0"/>
            <a:ext cx="8503920" cy="713232"/>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Unit 3 Summary — Key Concepts</a:t>
            </a:r>
            <a:endParaRPr lang="en-US" sz="2200" dirty="0"/>
          </a:p>
        </p:txBody>
      </p:sp>
      <p:sp>
        <p:nvSpPr>
          <p:cNvPr id="5" name="Shape 3"/>
          <p:cNvSpPr/>
          <p:nvPr/>
        </p:nvSpPr>
        <p:spPr>
          <a:xfrm>
            <a:off x="384048" y="804672"/>
            <a:ext cx="2743200" cy="329184"/>
          </a:xfrm>
          <a:prstGeom prst="rect">
            <a:avLst/>
          </a:prstGeom>
          <a:solidFill>
            <a:srgbClr val="0A7E8C"/>
          </a:solidFill>
          <a:ln w="12700">
            <a:solidFill>
              <a:srgbClr val="0A7E8C"/>
            </a:solidFill>
            <a:prstDash val="solid"/>
          </a:ln>
        </p:spPr>
      </p:sp>
      <p:sp>
        <p:nvSpPr>
          <p:cNvPr id="6" name="Text 4"/>
          <p:cNvSpPr/>
          <p:nvPr/>
        </p:nvSpPr>
        <p:spPr>
          <a:xfrm>
            <a:off x="457200" y="804672"/>
            <a:ext cx="2596896" cy="329184"/>
          </a:xfrm>
          <a:prstGeom prst="rect">
            <a:avLst/>
          </a:prstGeom>
          <a:noFill/>
          <a:ln/>
        </p:spPr>
        <p:txBody>
          <a:bodyPr wrap="square" lIns="0" tIns="0" rIns="0" bIns="0" rtlCol="0" anchor="ctr"/>
          <a:lstStyle/>
          <a:p>
            <a:pPr marL="0" indent="0">
              <a:buNone/>
            </a:pPr>
            <a:r>
              <a:rPr lang="en-US" sz="1150" b="1" dirty="0">
                <a:solidFill>
                  <a:srgbClr val="FFFFFF"/>
                </a:solidFill>
              </a:rPr>
              <a:t>3.1  Exception Handling</a:t>
            </a:r>
            <a:endParaRPr lang="en-US" sz="1150" dirty="0"/>
          </a:p>
        </p:txBody>
      </p:sp>
      <p:sp>
        <p:nvSpPr>
          <p:cNvPr id="7" name="Shape 5"/>
          <p:cNvSpPr/>
          <p:nvPr/>
        </p:nvSpPr>
        <p:spPr>
          <a:xfrm>
            <a:off x="384048" y="1133856"/>
            <a:ext cx="2743200" cy="3493008"/>
          </a:xfrm>
          <a:prstGeom prst="rect">
            <a:avLst/>
          </a:prstGeom>
          <a:solidFill>
            <a:srgbClr val="F5F8FC"/>
          </a:solidFill>
          <a:ln w="15240">
            <a:solidFill>
              <a:srgbClr val="0A7E8C"/>
            </a:solidFill>
            <a:prstDash val="solid"/>
          </a:ln>
        </p:spPr>
      </p:sp>
      <p:sp>
        <p:nvSpPr>
          <p:cNvPr id="8" name="Text 6"/>
          <p:cNvSpPr/>
          <p:nvPr/>
        </p:nvSpPr>
        <p:spPr>
          <a:xfrm>
            <a:off x="475488" y="1188720"/>
            <a:ext cx="2560320" cy="3291840"/>
          </a:xfrm>
          <a:prstGeom prst="rect">
            <a:avLst/>
          </a:prstGeom>
          <a:noFill/>
          <a:ln/>
        </p:spPr>
        <p:txBody>
          <a:bodyPr wrap="square" rtlCol="0" anchor="t"/>
          <a:lstStyle/>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Exception = runtime error that disrupts flow</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try → risky code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except → catch specific errors</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else → runs if no error</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finally → always runs (cleanup)</a:t>
            </a:r>
            <a:endParaRPr lang="en-US" sz="1100" dirty="0"/>
          </a:p>
        </p:txBody>
      </p:sp>
      <p:sp>
        <p:nvSpPr>
          <p:cNvPr id="9" name="Shape 7"/>
          <p:cNvSpPr/>
          <p:nvPr/>
        </p:nvSpPr>
        <p:spPr>
          <a:xfrm>
            <a:off x="3310128" y="804672"/>
            <a:ext cx="2743200" cy="329184"/>
          </a:xfrm>
          <a:prstGeom prst="rect">
            <a:avLst/>
          </a:prstGeom>
          <a:solidFill>
            <a:srgbClr val="1B4F72"/>
          </a:solidFill>
          <a:ln w="12700">
            <a:solidFill>
              <a:srgbClr val="1B4F72"/>
            </a:solidFill>
            <a:prstDash val="solid"/>
          </a:ln>
        </p:spPr>
      </p:sp>
      <p:sp>
        <p:nvSpPr>
          <p:cNvPr id="10" name="Text 8"/>
          <p:cNvSpPr/>
          <p:nvPr/>
        </p:nvSpPr>
        <p:spPr>
          <a:xfrm>
            <a:off x="3383280" y="804672"/>
            <a:ext cx="2596896" cy="329184"/>
          </a:xfrm>
          <a:prstGeom prst="rect">
            <a:avLst/>
          </a:prstGeom>
          <a:noFill/>
          <a:ln/>
        </p:spPr>
        <p:txBody>
          <a:bodyPr wrap="square" lIns="0" tIns="0" rIns="0" bIns="0" rtlCol="0" anchor="ctr"/>
          <a:lstStyle/>
          <a:p>
            <a:pPr marL="0" indent="0">
              <a:buNone/>
            </a:pPr>
            <a:r>
              <a:rPr lang="en-US" sz="1150" b="1" dirty="0">
                <a:solidFill>
                  <a:srgbClr val="FFFFFF"/>
                </a:solidFill>
              </a:rPr>
              <a:t>3.2  Modules &amp; Packages</a:t>
            </a:r>
            <a:endParaRPr lang="en-US" sz="1150" dirty="0"/>
          </a:p>
        </p:txBody>
      </p:sp>
      <p:sp>
        <p:nvSpPr>
          <p:cNvPr id="11" name="Shape 9"/>
          <p:cNvSpPr/>
          <p:nvPr/>
        </p:nvSpPr>
        <p:spPr>
          <a:xfrm>
            <a:off x="3310128" y="1133856"/>
            <a:ext cx="2743200" cy="3493008"/>
          </a:xfrm>
          <a:prstGeom prst="rect">
            <a:avLst/>
          </a:prstGeom>
          <a:solidFill>
            <a:srgbClr val="F5F8FC"/>
          </a:solidFill>
          <a:ln w="15240">
            <a:solidFill>
              <a:srgbClr val="1B4F72"/>
            </a:solidFill>
            <a:prstDash val="solid"/>
          </a:ln>
        </p:spPr>
      </p:sp>
      <p:sp>
        <p:nvSpPr>
          <p:cNvPr id="12" name="Text 10"/>
          <p:cNvSpPr/>
          <p:nvPr/>
        </p:nvSpPr>
        <p:spPr>
          <a:xfrm>
            <a:off x="3401568" y="1188720"/>
            <a:ext cx="2560320" cy="3291840"/>
          </a:xfrm>
          <a:prstGeom prst="rect">
            <a:avLst/>
          </a:prstGeom>
          <a:noFill/>
          <a:ln/>
        </p:spPr>
        <p:txBody>
          <a:bodyPr wrap="square" rtlCol="0" anchor="t"/>
          <a:lstStyle/>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Module = .py file with reusable code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import module / from module import fn</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Package = folder + __init__.py</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PyInstaller → converts .py to .exe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--onefile flag for single executable</a:t>
            </a:r>
            <a:endParaRPr lang="en-US" sz="1100" dirty="0"/>
          </a:p>
        </p:txBody>
      </p:sp>
      <p:sp>
        <p:nvSpPr>
          <p:cNvPr id="13" name="Shape 11"/>
          <p:cNvSpPr/>
          <p:nvPr/>
        </p:nvSpPr>
        <p:spPr>
          <a:xfrm>
            <a:off x="6236208" y="804672"/>
            <a:ext cx="2743200" cy="329184"/>
          </a:xfrm>
          <a:prstGeom prst="rect">
            <a:avLst/>
          </a:prstGeom>
          <a:solidFill>
            <a:srgbClr val="E8A000"/>
          </a:solidFill>
          <a:ln w="12700">
            <a:solidFill>
              <a:srgbClr val="E8A000"/>
            </a:solidFill>
            <a:prstDash val="solid"/>
          </a:ln>
        </p:spPr>
      </p:sp>
      <p:sp>
        <p:nvSpPr>
          <p:cNvPr id="14" name="Text 12"/>
          <p:cNvSpPr/>
          <p:nvPr/>
        </p:nvSpPr>
        <p:spPr>
          <a:xfrm>
            <a:off x="6309360" y="804672"/>
            <a:ext cx="2596896" cy="329184"/>
          </a:xfrm>
          <a:prstGeom prst="rect">
            <a:avLst/>
          </a:prstGeom>
          <a:noFill/>
          <a:ln/>
        </p:spPr>
        <p:txBody>
          <a:bodyPr wrap="square" lIns="0" tIns="0" rIns="0" bIns="0" rtlCol="0" anchor="ctr"/>
          <a:lstStyle/>
          <a:p>
            <a:pPr marL="0" indent="0">
              <a:buNone/>
            </a:pPr>
            <a:r>
              <a:rPr lang="en-US" sz="1150" b="1" dirty="0">
                <a:solidFill>
                  <a:srgbClr val="FFFFFF"/>
                </a:solidFill>
              </a:rPr>
              <a:t>3.3  Errors &amp; Debugging</a:t>
            </a:r>
            <a:endParaRPr lang="en-US" sz="1150" dirty="0"/>
          </a:p>
        </p:txBody>
      </p:sp>
      <p:sp>
        <p:nvSpPr>
          <p:cNvPr id="15" name="Shape 13"/>
          <p:cNvSpPr/>
          <p:nvPr/>
        </p:nvSpPr>
        <p:spPr>
          <a:xfrm>
            <a:off x="6236208" y="1133856"/>
            <a:ext cx="2743200" cy="3493008"/>
          </a:xfrm>
          <a:prstGeom prst="rect">
            <a:avLst/>
          </a:prstGeom>
          <a:solidFill>
            <a:srgbClr val="F5F8FC"/>
          </a:solidFill>
          <a:ln w="15240">
            <a:solidFill>
              <a:srgbClr val="E8A000"/>
            </a:solidFill>
            <a:prstDash val="solid"/>
          </a:ln>
        </p:spPr>
      </p:sp>
      <p:sp>
        <p:nvSpPr>
          <p:cNvPr id="16" name="Text 14"/>
          <p:cNvSpPr/>
          <p:nvPr/>
        </p:nvSpPr>
        <p:spPr>
          <a:xfrm>
            <a:off x="6327648" y="1188720"/>
            <a:ext cx="2560320" cy="3291840"/>
          </a:xfrm>
          <a:prstGeom prst="rect">
            <a:avLst/>
          </a:prstGeom>
          <a:noFill/>
          <a:ln/>
        </p:spPr>
        <p:txBody>
          <a:bodyPr wrap="square" rtlCol="0" anchor="t"/>
          <a:lstStyle/>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Syntax error → before run, grammar issue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Runtime error → during run, logic/data issue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Print debugging → quick &amp; simple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Logging → professional, controllable</a:t>
            </a:r>
            <a:endParaRPr lang="en-US" sz="1100" dirty="0"/>
          </a:p>
          <a:p>
            <a:pPr marL="342900" indent="-342900">
              <a:buSzPct val="100000"/>
              <a:buChar char="•"/>
            </a:pPr>
            <a:r>
              <a:rPr lang="en-US" sz="1100" dirty="0">
                <a:solidFill>
                  <a:srgbClr val="14213D"/>
                </a:solidFill>
                <a:latin typeface="Calibri" pitchFamily="34" charset="0"/>
                <a:ea typeface="Calibri" pitchFamily="34" charset="-122"/>
                <a:cs typeface="Calibri" pitchFamily="34" charset="-120"/>
              </a:rPr>
              <a:t>IDE debugger → breakpoints, step-by-step</a:t>
            </a:r>
            <a:endParaRPr lang="en-US" sz="1100" dirty="0"/>
          </a:p>
        </p:txBody>
      </p:sp>
      <p:sp>
        <p:nvSpPr>
          <p:cNvPr id="17" name="Shape 15"/>
          <p:cNvSpPr/>
          <p:nvPr/>
        </p:nvSpPr>
        <p:spPr>
          <a:xfrm>
            <a:off x="0" y="4809744"/>
            <a:ext cx="9144000" cy="333756"/>
          </a:xfrm>
          <a:prstGeom prst="rect">
            <a:avLst/>
          </a:prstGeom>
          <a:solidFill>
            <a:srgbClr val="E8A000"/>
          </a:solidFill>
          <a:ln w="12700">
            <a:solidFill>
              <a:srgbClr val="E8A000"/>
            </a:solidFill>
            <a:prstDash val="solid"/>
          </a:ln>
        </p:spPr>
      </p:sp>
      <p:sp>
        <p:nvSpPr>
          <p:cNvPr id="18" name="Text 16"/>
          <p:cNvSpPr/>
          <p:nvPr/>
        </p:nvSpPr>
        <p:spPr>
          <a:xfrm>
            <a:off x="274320" y="4809744"/>
            <a:ext cx="8595360" cy="333756"/>
          </a:xfrm>
          <a:prstGeom prst="rect">
            <a:avLst/>
          </a:prstGeom>
          <a:noFill/>
          <a:ln/>
        </p:spPr>
        <p:txBody>
          <a:bodyPr wrap="square" lIns="0" tIns="0" rIns="0" bIns="0" rtlCol="0" anchor="ctr"/>
          <a:lstStyle/>
          <a:p>
            <a:pPr marL="0" indent="0">
              <a:buNone/>
            </a:pPr>
            <a:r>
              <a:rPr lang="en-US" sz="1050" b="1" dirty="0">
                <a:solidFill>
                  <a:srgbClr val="14213D"/>
                </a:solidFill>
                <a:latin typeface="Calibri" pitchFamily="34" charset="0"/>
                <a:ea typeface="Calibri" pitchFamily="34" charset="-122"/>
                <a:cs typeface="Calibri" pitchFamily="34" charset="-120"/>
              </a:rPr>
              <a:t>Master these three sections and you'll write robust, organised, and error-free Python programs!</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5">
    <p:bg>
      <p:bgPr>
        <a:solidFill>
          <a:srgbClr val="14213D"/>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E8A000"/>
          </a:solidFill>
          <a:ln w="12700">
            <a:solidFill>
              <a:srgbClr val="E8A000"/>
            </a:solidFill>
            <a:prstDash val="solid"/>
          </a:ln>
        </p:spPr>
      </p:sp>
      <p:sp>
        <p:nvSpPr>
          <p:cNvPr id="3" name="Shape 1"/>
          <p:cNvSpPr/>
          <p:nvPr/>
        </p:nvSpPr>
        <p:spPr>
          <a:xfrm>
            <a:off x="256032" y="0"/>
            <a:ext cx="8887968" cy="713232"/>
          </a:xfrm>
          <a:prstGeom prst="rect">
            <a:avLst/>
          </a:prstGeom>
          <a:solidFill>
            <a:srgbClr val="1B4F72"/>
          </a:solidFill>
          <a:ln w="12700">
            <a:solidFill>
              <a:srgbClr val="1B4F72"/>
            </a:solidFill>
            <a:prstDash val="solid"/>
          </a:ln>
        </p:spPr>
      </p:sp>
      <p:sp>
        <p:nvSpPr>
          <p:cNvPr id="4" name="Text 2"/>
          <p:cNvSpPr/>
          <p:nvPr/>
        </p:nvSpPr>
        <p:spPr>
          <a:xfrm>
            <a:off x="411480" y="0"/>
            <a:ext cx="8503920" cy="713232"/>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Practice Questions for Students</a:t>
            </a:r>
            <a:endParaRPr lang="en-US" sz="2200" dirty="0"/>
          </a:p>
        </p:txBody>
      </p:sp>
      <p:sp>
        <p:nvSpPr>
          <p:cNvPr id="5" name="Shape 3"/>
          <p:cNvSpPr/>
          <p:nvPr/>
        </p:nvSpPr>
        <p:spPr>
          <a:xfrm>
            <a:off x="347472" y="804672"/>
            <a:ext cx="2834640" cy="274320"/>
          </a:xfrm>
          <a:prstGeom prst="rect">
            <a:avLst/>
          </a:prstGeom>
          <a:solidFill>
            <a:srgbClr val="0A7E8C"/>
          </a:solidFill>
          <a:ln w="12700">
            <a:solidFill>
              <a:srgbClr val="0A7E8C"/>
            </a:solidFill>
            <a:prstDash val="solid"/>
          </a:ln>
        </p:spPr>
      </p:sp>
      <p:sp>
        <p:nvSpPr>
          <p:cNvPr id="6" name="Text 4"/>
          <p:cNvSpPr/>
          <p:nvPr/>
        </p:nvSpPr>
        <p:spPr>
          <a:xfrm>
            <a:off x="420624" y="804672"/>
            <a:ext cx="2688336" cy="274320"/>
          </a:xfrm>
          <a:prstGeom prst="rect">
            <a:avLst/>
          </a:prstGeom>
          <a:noFill/>
          <a:ln/>
        </p:spPr>
        <p:txBody>
          <a:bodyPr wrap="square" lIns="0" tIns="0" rIns="0" bIns="0" rtlCol="0" anchor="ctr"/>
          <a:lstStyle/>
          <a:p>
            <a:pPr marL="0" indent="0">
              <a:buNone/>
            </a:pPr>
            <a:r>
              <a:rPr lang="en-US" sz="1000" b="1" dirty="0">
                <a:solidFill>
                  <a:srgbClr val="FFFFFF"/>
                </a:solidFill>
              </a:rPr>
              <a:t>Q1 — Exception Handling</a:t>
            </a:r>
            <a:endParaRPr lang="en-US" sz="1000" dirty="0"/>
          </a:p>
        </p:txBody>
      </p:sp>
      <p:sp>
        <p:nvSpPr>
          <p:cNvPr id="7" name="Shape 5"/>
          <p:cNvSpPr/>
          <p:nvPr/>
        </p:nvSpPr>
        <p:spPr>
          <a:xfrm>
            <a:off x="347472" y="1078992"/>
            <a:ext cx="2834640" cy="1719072"/>
          </a:xfrm>
          <a:prstGeom prst="rect">
            <a:avLst/>
          </a:prstGeom>
          <a:solidFill>
            <a:srgbClr val="EEF3F8"/>
          </a:solidFill>
          <a:ln w="12700">
            <a:solidFill>
              <a:srgbClr val="0A7E8C"/>
            </a:solidFill>
            <a:prstDash val="solid"/>
          </a:ln>
        </p:spPr>
      </p:sp>
      <p:sp>
        <p:nvSpPr>
          <p:cNvPr id="8" name="Text 6"/>
          <p:cNvSpPr/>
          <p:nvPr/>
        </p:nvSpPr>
        <p:spPr>
          <a:xfrm>
            <a:off x="438912" y="1133856"/>
            <a:ext cx="2651760" cy="1609344"/>
          </a:xfrm>
          <a:prstGeom prst="rect">
            <a:avLst/>
          </a:prstGeom>
          <a:noFill/>
          <a:ln/>
        </p:spPr>
        <p:txBody>
          <a:bodyPr wrap="square" lIns="0" tIns="0" rIns="0" bIns="0" rtlCol="0" anchor="t"/>
          <a:lstStyle/>
          <a:p>
            <a:pPr marL="0" indent="0">
              <a:buNone/>
            </a:pPr>
            <a:r>
              <a:rPr lang="en-US" sz="1000" dirty="0">
                <a:solidFill>
                  <a:srgbClr val="14213D"/>
                </a:solidFill>
                <a:latin typeface="Calibri" pitchFamily="34" charset="0"/>
                <a:ea typeface="Calibri" pitchFamily="34" charset="-122"/>
                <a:cs typeface="Calibri" pitchFamily="34" charset="-120"/>
              </a:rPr>
              <a:t>Write a Python program that takes two numbers and divides them. Handle ZeroDivisionError and ValueError using try, except, else, and finally.</a:t>
            </a:r>
            <a:endParaRPr lang="en-US" sz="1000" dirty="0"/>
          </a:p>
        </p:txBody>
      </p:sp>
      <p:sp>
        <p:nvSpPr>
          <p:cNvPr id="9" name="Shape 7"/>
          <p:cNvSpPr/>
          <p:nvPr/>
        </p:nvSpPr>
        <p:spPr>
          <a:xfrm>
            <a:off x="3273552" y="804672"/>
            <a:ext cx="2834640" cy="274320"/>
          </a:xfrm>
          <a:prstGeom prst="rect">
            <a:avLst/>
          </a:prstGeom>
          <a:solidFill>
            <a:srgbClr val="1B4F72"/>
          </a:solidFill>
          <a:ln w="12700">
            <a:solidFill>
              <a:srgbClr val="1B4F72"/>
            </a:solidFill>
            <a:prstDash val="solid"/>
          </a:ln>
        </p:spPr>
      </p:sp>
      <p:sp>
        <p:nvSpPr>
          <p:cNvPr id="10" name="Text 8"/>
          <p:cNvSpPr/>
          <p:nvPr/>
        </p:nvSpPr>
        <p:spPr>
          <a:xfrm>
            <a:off x="3346704" y="804672"/>
            <a:ext cx="2688336" cy="274320"/>
          </a:xfrm>
          <a:prstGeom prst="rect">
            <a:avLst/>
          </a:prstGeom>
          <a:noFill/>
          <a:ln/>
        </p:spPr>
        <p:txBody>
          <a:bodyPr wrap="square" lIns="0" tIns="0" rIns="0" bIns="0" rtlCol="0" anchor="ctr"/>
          <a:lstStyle/>
          <a:p>
            <a:pPr marL="0" indent="0">
              <a:buNone/>
            </a:pPr>
            <a:r>
              <a:rPr lang="en-US" sz="1000" b="1" dirty="0">
                <a:solidFill>
                  <a:srgbClr val="FFFFFF"/>
                </a:solidFill>
              </a:rPr>
              <a:t>Q2 — Modules</a:t>
            </a:r>
            <a:endParaRPr lang="en-US" sz="1000" dirty="0"/>
          </a:p>
        </p:txBody>
      </p:sp>
      <p:sp>
        <p:nvSpPr>
          <p:cNvPr id="11" name="Shape 9"/>
          <p:cNvSpPr/>
          <p:nvPr/>
        </p:nvSpPr>
        <p:spPr>
          <a:xfrm>
            <a:off x="3273552" y="1078992"/>
            <a:ext cx="2834640" cy="1719072"/>
          </a:xfrm>
          <a:prstGeom prst="rect">
            <a:avLst/>
          </a:prstGeom>
          <a:solidFill>
            <a:srgbClr val="EEF3F8"/>
          </a:solidFill>
          <a:ln w="12700">
            <a:solidFill>
              <a:srgbClr val="1B4F72"/>
            </a:solidFill>
            <a:prstDash val="solid"/>
          </a:ln>
        </p:spPr>
      </p:sp>
      <p:sp>
        <p:nvSpPr>
          <p:cNvPr id="12" name="Text 10"/>
          <p:cNvSpPr/>
          <p:nvPr/>
        </p:nvSpPr>
        <p:spPr>
          <a:xfrm>
            <a:off x="3364992" y="1133856"/>
            <a:ext cx="2651760" cy="1609344"/>
          </a:xfrm>
          <a:prstGeom prst="rect">
            <a:avLst/>
          </a:prstGeom>
          <a:noFill/>
          <a:ln/>
        </p:spPr>
        <p:txBody>
          <a:bodyPr wrap="square" lIns="0" tIns="0" rIns="0" bIns="0" rtlCol="0" anchor="t"/>
          <a:lstStyle/>
          <a:p>
            <a:pPr marL="0" indent="0">
              <a:buNone/>
            </a:pPr>
            <a:r>
              <a:rPr lang="en-US" sz="1000" dirty="0">
                <a:solidFill>
                  <a:srgbClr val="14213D"/>
                </a:solidFill>
                <a:latin typeface="Calibri" pitchFamily="34" charset="0"/>
                <a:ea typeface="Calibri" pitchFamily="34" charset="-122"/>
                <a:cs typeface="Calibri" pitchFamily="34" charset="-120"/>
              </a:rPr>
              <a:t>Create a module called "geometry.py" with functions area_circle(r), area_rectangle(l, b), and perimeter_rectangle(l, b). Import and use it in main.py.</a:t>
            </a:r>
            <a:endParaRPr lang="en-US" sz="1000" dirty="0"/>
          </a:p>
        </p:txBody>
      </p:sp>
      <p:sp>
        <p:nvSpPr>
          <p:cNvPr id="13" name="Shape 11"/>
          <p:cNvSpPr/>
          <p:nvPr/>
        </p:nvSpPr>
        <p:spPr>
          <a:xfrm>
            <a:off x="6199632" y="804672"/>
            <a:ext cx="2834640" cy="274320"/>
          </a:xfrm>
          <a:prstGeom prst="rect">
            <a:avLst/>
          </a:prstGeom>
          <a:solidFill>
            <a:srgbClr val="E8A000"/>
          </a:solidFill>
          <a:ln w="12700">
            <a:solidFill>
              <a:srgbClr val="E8A000"/>
            </a:solidFill>
            <a:prstDash val="solid"/>
          </a:ln>
        </p:spPr>
      </p:sp>
      <p:sp>
        <p:nvSpPr>
          <p:cNvPr id="14" name="Text 12"/>
          <p:cNvSpPr/>
          <p:nvPr/>
        </p:nvSpPr>
        <p:spPr>
          <a:xfrm>
            <a:off x="6272784" y="804672"/>
            <a:ext cx="2688336" cy="274320"/>
          </a:xfrm>
          <a:prstGeom prst="rect">
            <a:avLst/>
          </a:prstGeom>
          <a:noFill/>
          <a:ln/>
        </p:spPr>
        <p:txBody>
          <a:bodyPr wrap="square" lIns="0" tIns="0" rIns="0" bIns="0" rtlCol="0" anchor="ctr"/>
          <a:lstStyle/>
          <a:p>
            <a:pPr marL="0" indent="0">
              <a:buNone/>
            </a:pPr>
            <a:r>
              <a:rPr lang="en-US" sz="1000" b="1" dirty="0">
                <a:solidFill>
                  <a:srgbClr val="FFFFFF"/>
                </a:solidFill>
              </a:rPr>
              <a:t>Q3 — Debugging</a:t>
            </a:r>
            <a:endParaRPr lang="en-US" sz="1000" dirty="0"/>
          </a:p>
        </p:txBody>
      </p:sp>
      <p:sp>
        <p:nvSpPr>
          <p:cNvPr id="15" name="Shape 13"/>
          <p:cNvSpPr/>
          <p:nvPr/>
        </p:nvSpPr>
        <p:spPr>
          <a:xfrm>
            <a:off x="6199632" y="1078992"/>
            <a:ext cx="2834640" cy="1719072"/>
          </a:xfrm>
          <a:prstGeom prst="rect">
            <a:avLst/>
          </a:prstGeom>
          <a:solidFill>
            <a:srgbClr val="EEF3F8"/>
          </a:solidFill>
          <a:ln w="12700">
            <a:solidFill>
              <a:srgbClr val="E8A000"/>
            </a:solidFill>
            <a:prstDash val="solid"/>
          </a:ln>
        </p:spPr>
      </p:sp>
      <p:sp>
        <p:nvSpPr>
          <p:cNvPr id="16" name="Text 14"/>
          <p:cNvSpPr/>
          <p:nvPr/>
        </p:nvSpPr>
        <p:spPr>
          <a:xfrm>
            <a:off x="6291072" y="1133856"/>
            <a:ext cx="2651760" cy="1609344"/>
          </a:xfrm>
          <a:prstGeom prst="rect">
            <a:avLst/>
          </a:prstGeom>
          <a:noFill/>
          <a:ln/>
        </p:spPr>
        <p:txBody>
          <a:bodyPr wrap="square" lIns="0" tIns="0" rIns="0" bIns="0" rtlCol="0" anchor="t"/>
          <a:lstStyle/>
          <a:p>
            <a:pPr marL="0" indent="0">
              <a:buNone/>
            </a:pPr>
            <a:r>
              <a:rPr lang="en-US" sz="1000" dirty="0">
                <a:solidFill>
                  <a:srgbClr val="14213D"/>
                </a:solidFill>
                <a:latin typeface="Calibri" pitchFamily="34" charset="0"/>
                <a:ea typeface="Calibri" pitchFamily="34" charset="-122"/>
                <a:cs typeface="Calibri" pitchFamily="34" charset="-120"/>
              </a:rPr>
              <a:t>The following code has errors. Identify if each is a syntax or runtime error and fix them:</a:t>
            </a:r>
            <a:endParaRPr lang="en-US" sz="1000" dirty="0"/>
          </a:p>
          <a:p>
            <a:pPr marL="0" indent="0">
              <a:buNone/>
            </a:pPr>
            <a:r>
              <a:rPr lang="en-US" sz="1000" dirty="0">
                <a:solidFill>
                  <a:srgbClr val="14213D"/>
                </a:solidFill>
                <a:latin typeface="Calibri" pitchFamily="34" charset="0"/>
                <a:ea typeface="Calibri" pitchFamily="34" charset="-122"/>
                <a:cs typeface="Calibri" pitchFamily="34" charset="-120"/>
              </a:rPr>
              <a:t>  a) for i in range(5)  →  print(i)</a:t>
            </a:r>
            <a:endParaRPr lang="en-US" sz="1000" dirty="0"/>
          </a:p>
          <a:p>
            <a:pPr marL="0" indent="0">
              <a:buNone/>
            </a:pPr>
            <a:r>
              <a:rPr lang="en-US" sz="1000" dirty="0">
                <a:solidFill>
                  <a:srgbClr val="14213D"/>
                </a:solidFill>
                <a:latin typeface="Calibri" pitchFamily="34" charset="0"/>
                <a:ea typeface="Calibri" pitchFamily="34" charset="-122"/>
                <a:cs typeface="Calibri" pitchFamily="34" charset="-120"/>
              </a:rPr>
              <a:t>  b) nums=[1,2,3]; print(nums[5])</a:t>
            </a:r>
            <a:endParaRPr lang="en-US" sz="1000" dirty="0"/>
          </a:p>
        </p:txBody>
      </p:sp>
      <p:sp>
        <p:nvSpPr>
          <p:cNvPr id="17" name="Shape 15"/>
          <p:cNvSpPr/>
          <p:nvPr/>
        </p:nvSpPr>
        <p:spPr>
          <a:xfrm>
            <a:off x="347472" y="2889504"/>
            <a:ext cx="4297680" cy="274320"/>
          </a:xfrm>
          <a:prstGeom prst="rect">
            <a:avLst/>
          </a:prstGeom>
          <a:solidFill>
            <a:srgbClr val="13A8BA"/>
          </a:solidFill>
          <a:ln w="12700">
            <a:solidFill>
              <a:srgbClr val="13A8BA"/>
            </a:solidFill>
            <a:prstDash val="solid"/>
          </a:ln>
        </p:spPr>
      </p:sp>
      <p:sp>
        <p:nvSpPr>
          <p:cNvPr id="18" name="Text 16"/>
          <p:cNvSpPr/>
          <p:nvPr/>
        </p:nvSpPr>
        <p:spPr>
          <a:xfrm>
            <a:off x="420624" y="2889504"/>
            <a:ext cx="4151376" cy="274320"/>
          </a:xfrm>
          <a:prstGeom prst="rect">
            <a:avLst/>
          </a:prstGeom>
          <a:noFill/>
          <a:ln/>
        </p:spPr>
        <p:txBody>
          <a:bodyPr wrap="square" lIns="0" tIns="0" rIns="0" bIns="0" rtlCol="0" anchor="ctr"/>
          <a:lstStyle/>
          <a:p>
            <a:pPr marL="0" indent="0">
              <a:buNone/>
            </a:pPr>
            <a:r>
              <a:rPr lang="en-US" sz="1000" b="1" dirty="0">
                <a:solidFill>
                  <a:srgbClr val="FFFFFF"/>
                </a:solidFill>
              </a:rPr>
              <a:t>Q4 — Packages</a:t>
            </a:r>
            <a:endParaRPr lang="en-US" sz="1000" dirty="0"/>
          </a:p>
        </p:txBody>
      </p:sp>
      <p:sp>
        <p:nvSpPr>
          <p:cNvPr id="19" name="Shape 17"/>
          <p:cNvSpPr/>
          <p:nvPr/>
        </p:nvSpPr>
        <p:spPr>
          <a:xfrm>
            <a:off x="347472" y="3163824"/>
            <a:ext cx="4297680" cy="1719072"/>
          </a:xfrm>
          <a:prstGeom prst="rect">
            <a:avLst/>
          </a:prstGeom>
          <a:solidFill>
            <a:srgbClr val="EEF3F8"/>
          </a:solidFill>
          <a:ln w="12700">
            <a:solidFill>
              <a:srgbClr val="13A8BA"/>
            </a:solidFill>
            <a:prstDash val="solid"/>
          </a:ln>
        </p:spPr>
      </p:sp>
      <p:sp>
        <p:nvSpPr>
          <p:cNvPr id="20" name="Text 18"/>
          <p:cNvSpPr/>
          <p:nvPr/>
        </p:nvSpPr>
        <p:spPr>
          <a:xfrm>
            <a:off x="438912" y="3218688"/>
            <a:ext cx="4114800" cy="1609344"/>
          </a:xfrm>
          <a:prstGeom prst="rect">
            <a:avLst/>
          </a:prstGeom>
          <a:noFill/>
          <a:ln/>
        </p:spPr>
        <p:txBody>
          <a:bodyPr wrap="square" lIns="0" tIns="0" rIns="0" bIns="0" rtlCol="0" anchor="t"/>
          <a:lstStyle/>
          <a:p>
            <a:pPr marL="0" indent="0">
              <a:buNone/>
            </a:pPr>
            <a:r>
              <a:rPr lang="en-US" sz="1000" dirty="0">
                <a:solidFill>
                  <a:srgbClr val="14213D"/>
                </a:solidFill>
                <a:latin typeface="Calibri" pitchFamily="34" charset="0"/>
                <a:ea typeface="Calibri" pitchFamily="34" charset="-122"/>
                <a:cs typeface="Calibri" pitchFamily="34" charset="-120"/>
              </a:rPr>
              <a:t>Describe the structure of a Python package. What is the role of __init__.py? How would you import a function from a submodule inside a package?</a:t>
            </a:r>
            <a:endParaRPr lang="en-US" sz="1000" dirty="0"/>
          </a:p>
        </p:txBody>
      </p:sp>
      <p:sp>
        <p:nvSpPr>
          <p:cNvPr id="21" name="Shape 19"/>
          <p:cNvSpPr/>
          <p:nvPr/>
        </p:nvSpPr>
        <p:spPr>
          <a:xfrm>
            <a:off x="4736592" y="2889504"/>
            <a:ext cx="4297680" cy="274320"/>
          </a:xfrm>
          <a:prstGeom prst="rect">
            <a:avLst/>
          </a:prstGeom>
          <a:solidFill>
            <a:srgbClr val="C0392B"/>
          </a:solidFill>
          <a:ln w="12700">
            <a:solidFill>
              <a:srgbClr val="C0392B"/>
            </a:solidFill>
            <a:prstDash val="solid"/>
          </a:ln>
        </p:spPr>
      </p:sp>
      <p:sp>
        <p:nvSpPr>
          <p:cNvPr id="22" name="Text 20"/>
          <p:cNvSpPr/>
          <p:nvPr/>
        </p:nvSpPr>
        <p:spPr>
          <a:xfrm>
            <a:off x="4809744" y="2889504"/>
            <a:ext cx="4151376" cy="274320"/>
          </a:xfrm>
          <a:prstGeom prst="rect">
            <a:avLst/>
          </a:prstGeom>
          <a:noFill/>
          <a:ln/>
        </p:spPr>
        <p:txBody>
          <a:bodyPr wrap="square" lIns="0" tIns="0" rIns="0" bIns="0" rtlCol="0" anchor="ctr"/>
          <a:lstStyle/>
          <a:p>
            <a:pPr marL="0" indent="0">
              <a:buNone/>
            </a:pPr>
            <a:r>
              <a:rPr lang="en-US" sz="1000" b="1" dirty="0">
                <a:solidFill>
                  <a:srgbClr val="FFFFFF"/>
                </a:solidFill>
              </a:rPr>
              <a:t>Q5 — PyInstaller</a:t>
            </a:r>
            <a:endParaRPr lang="en-US" sz="1000" dirty="0"/>
          </a:p>
        </p:txBody>
      </p:sp>
      <p:sp>
        <p:nvSpPr>
          <p:cNvPr id="23" name="Shape 21"/>
          <p:cNvSpPr/>
          <p:nvPr/>
        </p:nvSpPr>
        <p:spPr>
          <a:xfrm>
            <a:off x="4736592" y="3163824"/>
            <a:ext cx="4297680" cy="1719072"/>
          </a:xfrm>
          <a:prstGeom prst="rect">
            <a:avLst/>
          </a:prstGeom>
          <a:solidFill>
            <a:srgbClr val="EEF3F8"/>
          </a:solidFill>
          <a:ln w="12700">
            <a:solidFill>
              <a:srgbClr val="C0392B"/>
            </a:solidFill>
            <a:prstDash val="solid"/>
          </a:ln>
        </p:spPr>
      </p:sp>
      <p:sp>
        <p:nvSpPr>
          <p:cNvPr id="24" name="Text 22"/>
          <p:cNvSpPr/>
          <p:nvPr/>
        </p:nvSpPr>
        <p:spPr>
          <a:xfrm>
            <a:off x="4828032" y="3218688"/>
            <a:ext cx="4114800" cy="1609344"/>
          </a:xfrm>
          <a:prstGeom prst="rect">
            <a:avLst/>
          </a:prstGeom>
          <a:noFill/>
          <a:ln/>
        </p:spPr>
        <p:txBody>
          <a:bodyPr wrap="square" lIns="0" tIns="0" rIns="0" bIns="0" rtlCol="0" anchor="t"/>
          <a:lstStyle/>
          <a:p>
            <a:pPr marL="0" indent="0">
              <a:buNone/>
            </a:pPr>
            <a:r>
              <a:rPr lang="en-US" sz="1000" dirty="0">
                <a:solidFill>
                  <a:srgbClr val="14213D"/>
                </a:solidFill>
                <a:latin typeface="Calibri" pitchFamily="34" charset="0"/>
                <a:ea typeface="Calibri" pitchFamily="34" charset="-122"/>
                <a:cs typeface="Calibri" pitchFamily="34" charset="-120"/>
              </a:rPr>
              <a:t>What command converts a Python script "myapp.py" into a single executable? What folder contains the output? Can the .exe run on macOS if built on Windows?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0A7E8C"/>
          </a:solidFill>
          <a:ln w="12700">
            <a:solidFill>
              <a:srgbClr val="0A7E8C"/>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3.1  Introduction to Exception Handling</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What are exceptions and why do we handle them?</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3.1</a:t>
            </a:r>
            <a:endParaRPr lang="en-US" sz="850" dirty="0"/>
          </a:p>
        </p:txBody>
      </p:sp>
      <p:sp>
        <p:nvSpPr>
          <p:cNvPr id="9" name="Text 7"/>
          <p:cNvSpPr/>
          <p:nvPr/>
        </p:nvSpPr>
        <p:spPr>
          <a:xfrm>
            <a:off x="411480" y="932688"/>
            <a:ext cx="5303520" cy="3566160"/>
          </a:xfrm>
          <a:prstGeom prst="rect">
            <a:avLst/>
          </a:prstGeom>
          <a:noFill/>
          <a:ln/>
        </p:spPr>
        <p:txBody>
          <a:bodyPr wrap="square" rtlCol="0" anchor="t"/>
          <a:lstStyle/>
          <a:p>
            <a:pPr marL="342900" indent="-342900">
              <a:buSzPct val="100000"/>
              <a:buChar char="•"/>
            </a:pPr>
            <a:r>
              <a:rPr lang="en-US" sz="1350" b="1" dirty="0">
                <a:solidFill>
                  <a:srgbClr val="14213D"/>
                </a:solidFill>
                <a:latin typeface="Calibri" pitchFamily="34" charset="0"/>
                <a:ea typeface="Calibri" pitchFamily="34" charset="-122"/>
                <a:cs typeface="Calibri" pitchFamily="34" charset="-120"/>
              </a:rPr>
              <a:t>An exception is an unexpected event that disrupts normal program flow</a:t>
            </a:r>
            <a:endParaRPr lang="en-US" sz="1350" dirty="0"/>
          </a:p>
          <a:p>
            <a:pPr marL="685800" lvl="1" indent="-342900">
              <a:buSzPct val="100000"/>
              <a:buChar char="•"/>
            </a:pPr>
            <a:r>
              <a:rPr lang="en-US" sz="1200" b="1" dirty="0">
                <a:solidFill>
                  <a:srgbClr val="14213D"/>
                </a:solidFill>
                <a:latin typeface="Calibri" pitchFamily="34" charset="0"/>
                <a:ea typeface="Calibri" pitchFamily="34" charset="-122"/>
                <a:cs typeface="Calibri" pitchFamily="34" charset="-120"/>
              </a:rPr>
              <a:t>Exceptions occur at runtime — when Python tries to execute a line and something goes wrong</a:t>
            </a:r>
            <a:endParaRPr lang="en-US" sz="1350" dirty="0"/>
          </a:p>
          <a:p>
            <a:pPr marL="685800" lvl="1" indent="-342900">
              <a:buSzPct val="100000"/>
              <a:buChar char="•"/>
            </a:pPr>
            <a:r>
              <a:rPr lang="en-US" sz="1200" b="1" dirty="0">
                <a:solidFill>
                  <a:srgbClr val="14213D"/>
                </a:solidFill>
                <a:latin typeface="Calibri" pitchFamily="34" charset="0"/>
                <a:ea typeface="Calibri" pitchFamily="34" charset="-122"/>
                <a:cs typeface="Calibri" pitchFamily="34" charset="-120"/>
              </a:rPr>
              <a:t>Without handling, exceptions crash the program with a traceback message</a:t>
            </a:r>
            <a:endParaRPr lang="en-US" sz="1350" dirty="0"/>
          </a:p>
          <a:p>
            <a:pPr marL="342900" indent="-342900">
              <a:buSzPct val="100000"/>
              <a:buChar char="•"/>
            </a:pPr>
            <a:r>
              <a:rPr lang="en-US" sz="1350" dirty="0">
                <a:solidFill>
                  <a:srgbClr val="14213D"/>
                </a:solidFill>
                <a:latin typeface="Calibri" pitchFamily="34" charset="0"/>
                <a:ea typeface="Calibri" pitchFamily="34" charset="-122"/>
                <a:cs typeface="Calibri" pitchFamily="34" charset="-120"/>
              </a:rPr>
              <a:t>Common exceptions:  ZeroDivisionError, FileNotFoundError, ValueError, TypeError</a:t>
            </a:r>
            <a:endParaRPr lang="en-US" sz="1350" dirty="0"/>
          </a:p>
          <a:p>
            <a:pPr marL="685800" lvl="1" indent="-342900">
              <a:buSzPct val="100000"/>
              <a:buChar char="•"/>
            </a:pPr>
            <a:r>
              <a:rPr lang="en-US" sz="1200" b="1" dirty="0">
                <a:solidFill>
                  <a:srgbClr val="14213D"/>
                </a:solidFill>
                <a:latin typeface="Calibri" pitchFamily="34" charset="0"/>
                <a:ea typeface="Calibri" pitchFamily="34" charset="-122"/>
                <a:cs typeface="Calibri" pitchFamily="34" charset="-120"/>
              </a:rPr>
              <a:t>Exception handling lets the program respond gracefully instead of crashing</a:t>
            </a:r>
            <a:endParaRPr lang="en-US" sz="1350" dirty="0"/>
          </a:p>
          <a:p>
            <a:pPr marL="685800" lvl="1" indent="-342900">
              <a:buSzPct val="100000"/>
              <a:buChar char="•"/>
            </a:pPr>
            <a:r>
              <a:rPr lang="en-US" sz="1200" b="1" dirty="0">
                <a:solidFill>
                  <a:srgbClr val="14213D"/>
                </a:solidFill>
                <a:latin typeface="Calibri" pitchFamily="34" charset="0"/>
                <a:ea typeface="Calibri" pitchFamily="34" charset="-122"/>
                <a:cs typeface="Calibri" pitchFamily="34" charset="-120"/>
              </a:rPr>
              <a:t>Goal: Write robust code that handles real-world errors elegantly</a:t>
            </a:r>
            <a:endParaRPr lang="en-US" sz="1350" dirty="0"/>
          </a:p>
        </p:txBody>
      </p:sp>
      <p:sp>
        <p:nvSpPr>
          <p:cNvPr id="10" name="Shape 8"/>
          <p:cNvSpPr/>
          <p:nvPr/>
        </p:nvSpPr>
        <p:spPr>
          <a:xfrm>
            <a:off x="5852160" y="932688"/>
            <a:ext cx="3017520" cy="1828800"/>
          </a:xfrm>
          <a:prstGeom prst="rect">
            <a:avLst/>
          </a:prstGeom>
          <a:solidFill>
            <a:srgbClr val="0D1B2A"/>
          </a:solidFill>
          <a:ln w="19050">
            <a:solidFill>
              <a:srgbClr val="C0392B"/>
            </a:solidFill>
            <a:prstDash val="solid"/>
          </a:ln>
        </p:spPr>
      </p:sp>
      <p:sp>
        <p:nvSpPr>
          <p:cNvPr id="11" name="Shape 9"/>
          <p:cNvSpPr/>
          <p:nvPr/>
        </p:nvSpPr>
        <p:spPr>
          <a:xfrm>
            <a:off x="5852160" y="932688"/>
            <a:ext cx="3017520" cy="237744"/>
          </a:xfrm>
          <a:prstGeom prst="rect">
            <a:avLst/>
          </a:prstGeom>
          <a:solidFill>
            <a:srgbClr val="C0392B"/>
          </a:solidFill>
          <a:ln w="12700">
            <a:solidFill>
              <a:srgbClr val="C0392B"/>
            </a:solidFill>
            <a:prstDash val="solid"/>
          </a:ln>
        </p:spPr>
      </p:sp>
      <p:sp>
        <p:nvSpPr>
          <p:cNvPr id="12" name="Text 10"/>
          <p:cNvSpPr/>
          <p:nvPr/>
        </p:nvSpPr>
        <p:spPr>
          <a:xfrm>
            <a:off x="5852160" y="932688"/>
            <a:ext cx="3017520" cy="237744"/>
          </a:xfrm>
          <a:prstGeom prst="rect">
            <a:avLst/>
          </a:prstGeom>
          <a:noFill/>
          <a:ln/>
        </p:spPr>
        <p:txBody>
          <a:bodyPr wrap="square" lIns="0" tIns="0" rIns="0" bIns="0" rtlCol="0" anchor="ctr"/>
          <a:lstStyle/>
          <a:p>
            <a:pPr marL="0" indent="0" algn="ctr">
              <a:buNone/>
            </a:pPr>
            <a:r>
              <a:rPr lang="en-US" sz="800" b="1" dirty="0">
                <a:solidFill>
                  <a:srgbClr val="FFFFFF"/>
                </a:solidFill>
              </a:rPr>
              <a:t>ERROR  (no handling)</a:t>
            </a:r>
            <a:endParaRPr lang="en-US" sz="800" dirty="0"/>
          </a:p>
        </p:txBody>
      </p:sp>
      <p:sp>
        <p:nvSpPr>
          <p:cNvPr id="13" name="Text 11"/>
          <p:cNvSpPr/>
          <p:nvPr/>
        </p:nvSpPr>
        <p:spPr>
          <a:xfrm>
            <a:off x="5943600" y="1207008"/>
            <a:ext cx="2834640" cy="1463040"/>
          </a:xfrm>
          <a:prstGeom prst="rect">
            <a:avLst/>
          </a:prstGeom>
          <a:noFill/>
          <a:ln/>
        </p:spPr>
        <p:txBody>
          <a:bodyPr wrap="square" lIns="0" tIns="0" rIns="0" bIns="0" rtlCol="0" anchor="t"/>
          <a:lstStyle/>
          <a:p>
            <a:pPr marL="0" indent="0">
              <a:buNone/>
            </a:pPr>
            <a:r>
              <a:rPr lang="en-US" sz="1050" dirty="0">
                <a:solidFill>
                  <a:srgbClr val="FF6B6B"/>
                </a:solidFill>
                <a:latin typeface="Courier New" pitchFamily="34" charset="0"/>
                <a:ea typeface="Courier New" pitchFamily="34" charset="-122"/>
                <a:cs typeface="Courier New" pitchFamily="34" charset="-120"/>
              </a:rPr>
              <a:t>x = 10 / 0</a:t>
            </a:r>
            <a:endParaRPr lang="en-US" sz="1050" dirty="0"/>
          </a:p>
          <a:p>
            <a:pPr marL="0" indent="0">
              <a:buNone/>
            </a:pPr>
            <a:endParaRPr lang="en-US" sz="1050" dirty="0"/>
          </a:p>
          <a:p>
            <a:pPr marL="0" indent="0">
              <a:buNone/>
            </a:pPr>
            <a:r>
              <a:rPr lang="en-US" sz="1050" dirty="0">
                <a:solidFill>
                  <a:srgbClr val="FF6B6B"/>
                </a:solidFill>
                <a:latin typeface="Courier New" pitchFamily="34" charset="0"/>
                <a:ea typeface="Courier New" pitchFamily="34" charset="-122"/>
                <a:cs typeface="Courier New" pitchFamily="34" charset="-120"/>
              </a:rPr>
              <a:t>ZeroDivisionError:</a:t>
            </a:r>
            <a:endParaRPr lang="en-US" sz="1050" dirty="0"/>
          </a:p>
          <a:p>
            <a:pPr marL="0" indent="0">
              <a:buNone/>
            </a:pPr>
            <a:r>
              <a:rPr lang="en-US" sz="1050" dirty="0">
                <a:solidFill>
                  <a:srgbClr val="FF6B6B"/>
                </a:solidFill>
                <a:latin typeface="Courier New" pitchFamily="34" charset="0"/>
                <a:ea typeface="Courier New" pitchFamily="34" charset="-122"/>
                <a:cs typeface="Courier New" pitchFamily="34" charset="-120"/>
              </a:rPr>
              <a:t>division by zero</a:t>
            </a:r>
            <a:endParaRPr lang="en-US" sz="1050" dirty="0"/>
          </a:p>
        </p:txBody>
      </p:sp>
      <p:sp>
        <p:nvSpPr>
          <p:cNvPr id="14" name="Shape 12"/>
          <p:cNvSpPr/>
          <p:nvPr/>
        </p:nvSpPr>
        <p:spPr>
          <a:xfrm>
            <a:off x="5852160" y="2852928"/>
            <a:ext cx="3017520" cy="384048"/>
          </a:xfrm>
          <a:prstGeom prst="rect">
            <a:avLst/>
          </a:prstGeom>
          <a:solidFill>
            <a:srgbClr val="E8A000">
              <a:alpha val="85000"/>
            </a:srgbClr>
          </a:solidFill>
          <a:ln w="19050">
            <a:solidFill>
              <a:srgbClr val="E8A000"/>
            </a:solidFill>
            <a:prstDash val="solid"/>
          </a:ln>
        </p:spPr>
      </p:sp>
      <p:sp>
        <p:nvSpPr>
          <p:cNvPr id="15" name="Text 13"/>
          <p:cNvSpPr/>
          <p:nvPr/>
        </p:nvSpPr>
        <p:spPr>
          <a:xfrm>
            <a:off x="5943600" y="2898648"/>
            <a:ext cx="2834640" cy="292608"/>
          </a:xfrm>
          <a:prstGeom prst="rect">
            <a:avLst/>
          </a:prstGeom>
          <a:noFill/>
          <a:ln/>
        </p:spPr>
        <p:txBody>
          <a:bodyPr wrap="square"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Python raises 60+ built-in exception types!</a:t>
            </a:r>
            <a:endParaRPr lang="en-US" sz="1100" dirty="0"/>
          </a:p>
        </p:txBody>
      </p:sp>
      <p:sp>
        <p:nvSpPr>
          <p:cNvPr id="16" name="Shape 14"/>
          <p:cNvSpPr/>
          <p:nvPr/>
        </p:nvSpPr>
        <p:spPr>
          <a:xfrm>
            <a:off x="5852160" y="3337560"/>
            <a:ext cx="3017520" cy="1024128"/>
          </a:xfrm>
          <a:prstGeom prst="rect">
            <a:avLst/>
          </a:prstGeom>
          <a:solidFill>
            <a:srgbClr val="1B4F72">
              <a:alpha val="90000"/>
            </a:srgbClr>
          </a:solidFill>
          <a:ln w="12700">
            <a:solidFill>
              <a:srgbClr val="1B4F72"/>
            </a:solidFill>
            <a:prstDash val="solid"/>
          </a:ln>
        </p:spPr>
      </p:sp>
      <p:sp>
        <p:nvSpPr>
          <p:cNvPr id="17" name="Text 15"/>
          <p:cNvSpPr/>
          <p:nvPr/>
        </p:nvSpPr>
        <p:spPr>
          <a:xfrm>
            <a:off x="5943600" y="3364992"/>
            <a:ext cx="2834640" cy="274320"/>
          </a:xfrm>
          <a:prstGeom prst="rect">
            <a:avLst/>
          </a:prstGeom>
          <a:noFill/>
          <a:ln/>
        </p:spPr>
        <p:txBody>
          <a:bodyPr wrap="square" lIns="0" tIns="0" rIns="0" bIns="0" rtlCol="0" anchor="ctr"/>
          <a:lstStyle/>
          <a:p>
            <a:pPr marL="0" indent="0">
              <a:buNone/>
            </a:pPr>
            <a:r>
              <a:rPr lang="en-US" sz="1000" b="1" dirty="0">
                <a:solidFill>
                  <a:srgbClr val="F5C842"/>
                </a:solidFill>
              </a:rPr>
              <a:t>Real-world analogy:</a:t>
            </a:r>
            <a:endParaRPr lang="en-US" sz="1000" dirty="0"/>
          </a:p>
        </p:txBody>
      </p:sp>
      <p:sp>
        <p:nvSpPr>
          <p:cNvPr id="18" name="Text 16"/>
          <p:cNvSpPr/>
          <p:nvPr/>
        </p:nvSpPr>
        <p:spPr>
          <a:xfrm>
            <a:off x="5943600" y="3639312"/>
            <a:ext cx="2834640" cy="685800"/>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A fire alarm is an exception handler — it detects a problem (fire) and responds without stopping the building permanently.</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0A7E8C"/>
          </a:solidFill>
          <a:ln w="12700">
            <a:solidFill>
              <a:srgbClr val="0A7E8C"/>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try and except Blocks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The core structure of exception handling in Python</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3.1</a:t>
            </a:r>
            <a:endParaRPr lang="en-US" sz="850" dirty="0"/>
          </a:p>
        </p:txBody>
      </p:sp>
      <p:sp>
        <p:nvSpPr>
          <p:cNvPr id="9" name="Text 7"/>
          <p:cNvSpPr/>
          <p:nvPr/>
        </p:nvSpPr>
        <p:spPr>
          <a:xfrm>
            <a:off x="411480" y="914400"/>
            <a:ext cx="4023360" cy="3566160"/>
          </a:xfrm>
          <a:prstGeom prst="rect">
            <a:avLst/>
          </a:prstGeom>
          <a:noFill/>
          <a:ln/>
        </p:spPr>
        <p:txBody>
          <a:bodyPr wrap="square" rtlCol="0" anchor="t"/>
          <a:lstStyle/>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try block:</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Contains code that might cause an exception</a:t>
            </a:r>
            <a:endParaRPr lang="en-US" sz="1300" dirty="0"/>
          </a:p>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except block:</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Runs if an exception is raised inside try</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Multiple except clauses can catch different exceptions</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Use 'except Exception as e' to get the error message</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Program continues normally after the except block</a:t>
            </a:r>
            <a:endParaRPr lang="en-US" sz="1300" dirty="0"/>
          </a:p>
        </p:txBody>
      </p:sp>
      <p:sp>
        <p:nvSpPr>
          <p:cNvPr id="10" name="Shape 8"/>
          <p:cNvSpPr/>
          <p:nvPr/>
        </p:nvSpPr>
        <p:spPr>
          <a:xfrm>
            <a:off x="4526280" y="914400"/>
            <a:ext cx="4389120" cy="2331720"/>
          </a:xfrm>
          <a:prstGeom prst="rect">
            <a:avLst/>
          </a:prstGeom>
          <a:solidFill>
            <a:srgbClr val="0D1B2A"/>
          </a:solidFill>
          <a:ln w="15240">
            <a:solidFill>
              <a:srgbClr val="0A7E8C"/>
            </a:solidFill>
            <a:prstDash val="solid"/>
          </a:ln>
        </p:spPr>
      </p:sp>
      <p:sp>
        <p:nvSpPr>
          <p:cNvPr id="11" name="Shape 9"/>
          <p:cNvSpPr/>
          <p:nvPr/>
        </p:nvSpPr>
        <p:spPr>
          <a:xfrm>
            <a:off x="4526280" y="914400"/>
            <a:ext cx="1005840" cy="201168"/>
          </a:xfrm>
          <a:prstGeom prst="rect">
            <a:avLst/>
          </a:prstGeom>
          <a:solidFill>
            <a:srgbClr val="0A7E8C"/>
          </a:solidFill>
          <a:ln w="12700">
            <a:solidFill>
              <a:srgbClr val="0A7E8C"/>
            </a:solidFill>
            <a:prstDash val="solid"/>
          </a:ln>
        </p:spPr>
      </p:sp>
      <p:sp>
        <p:nvSpPr>
          <p:cNvPr id="12" name="Text 10"/>
          <p:cNvSpPr/>
          <p:nvPr/>
        </p:nvSpPr>
        <p:spPr>
          <a:xfrm>
            <a:off x="4526280" y="91440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3" name="Text 11"/>
          <p:cNvSpPr/>
          <p:nvPr/>
        </p:nvSpPr>
        <p:spPr>
          <a:xfrm>
            <a:off x="4617720" y="1143000"/>
            <a:ext cx="4206240" cy="2039112"/>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Basic try-except</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try: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num = int(input("Enter a number: "))</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result = 10 / num</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print("Result:", result)</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except ZeroDivisionError:</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print("Error: Cannot divide by zero!")</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except ValueError:</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print("Error: Please enter a valid number!")</a:t>
            </a:r>
            <a:endParaRPr lang="en-US" sz="1050" dirty="0"/>
          </a:p>
        </p:txBody>
      </p:sp>
      <p:sp>
        <p:nvSpPr>
          <p:cNvPr id="14" name="Shape 12"/>
          <p:cNvSpPr/>
          <p:nvPr/>
        </p:nvSpPr>
        <p:spPr>
          <a:xfrm>
            <a:off x="4589342" y="3401568"/>
            <a:ext cx="1188720" cy="347472"/>
          </a:xfrm>
          <a:prstGeom prst="rect">
            <a:avLst/>
          </a:prstGeom>
          <a:solidFill>
            <a:srgbClr val="0A7E8C"/>
          </a:solidFill>
          <a:ln w="12700">
            <a:solidFill>
              <a:srgbClr val="0A7E8C"/>
            </a:solidFill>
            <a:prstDash val="solid"/>
          </a:ln>
        </p:spPr>
      </p:sp>
      <p:sp>
        <p:nvSpPr>
          <p:cNvPr id="15" name="Text 13"/>
          <p:cNvSpPr/>
          <p:nvPr/>
        </p:nvSpPr>
        <p:spPr>
          <a:xfrm>
            <a:off x="4526280" y="3401568"/>
            <a:ext cx="1188720" cy="347472"/>
          </a:xfrm>
          <a:prstGeom prst="rect">
            <a:avLst/>
          </a:prstGeom>
          <a:noFill/>
          <a:ln/>
        </p:spPr>
        <p:txBody>
          <a:bodyPr wrap="square" lIns="0" tIns="0" rIns="0" bIns="0" rtlCol="0" anchor="ctr"/>
          <a:lstStyle/>
          <a:p>
            <a:pPr marL="0" indent="0" algn="ctr">
              <a:buNone/>
            </a:pPr>
            <a:r>
              <a:rPr lang="en-US" sz="1100" b="1" dirty="0">
                <a:solidFill>
                  <a:srgbClr val="FFFFFF"/>
                </a:solidFill>
              </a:rPr>
              <a:t>try</a:t>
            </a:r>
            <a:endParaRPr lang="en-US" sz="1100" dirty="0"/>
          </a:p>
        </p:txBody>
      </p:sp>
      <p:sp>
        <p:nvSpPr>
          <p:cNvPr id="16" name="Shape 14"/>
          <p:cNvSpPr/>
          <p:nvPr/>
        </p:nvSpPr>
        <p:spPr>
          <a:xfrm>
            <a:off x="5897880" y="3401568"/>
            <a:ext cx="1188720" cy="347472"/>
          </a:xfrm>
          <a:prstGeom prst="rect">
            <a:avLst/>
          </a:prstGeom>
          <a:solidFill>
            <a:srgbClr val="E8A000"/>
          </a:solidFill>
          <a:ln w="12700">
            <a:solidFill>
              <a:srgbClr val="E8A000"/>
            </a:solidFill>
            <a:prstDash val="solid"/>
          </a:ln>
        </p:spPr>
      </p:sp>
      <p:sp>
        <p:nvSpPr>
          <p:cNvPr id="17" name="Text 15"/>
          <p:cNvSpPr/>
          <p:nvPr/>
        </p:nvSpPr>
        <p:spPr>
          <a:xfrm>
            <a:off x="5897880" y="3401568"/>
            <a:ext cx="1188720" cy="347472"/>
          </a:xfrm>
          <a:prstGeom prst="rect">
            <a:avLst/>
          </a:prstGeom>
          <a:noFill/>
          <a:ln/>
        </p:spPr>
        <p:txBody>
          <a:bodyPr wrap="square" lIns="0" tIns="0" rIns="0" bIns="0" rtlCol="0" anchor="ctr"/>
          <a:lstStyle/>
          <a:p>
            <a:pPr marL="0" indent="0" algn="ctr">
              <a:buNone/>
            </a:pPr>
            <a:r>
              <a:rPr lang="en-US" sz="1100" b="1" dirty="0">
                <a:solidFill>
                  <a:srgbClr val="FFFFFF"/>
                </a:solidFill>
              </a:rPr>
              <a:t>exception?</a:t>
            </a:r>
            <a:endParaRPr lang="en-US" sz="1100" dirty="0"/>
          </a:p>
        </p:txBody>
      </p:sp>
      <p:sp>
        <p:nvSpPr>
          <p:cNvPr id="18" name="Shape 16"/>
          <p:cNvSpPr/>
          <p:nvPr/>
        </p:nvSpPr>
        <p:spPr>
          <a:xfrm>
            <a:off x="7269480" y="3401568"/>
            <a:ext cx="1188720" cy="347472"/>
          </a:xfrm>
          <a:prstGeom prst="rect">
            <a:avLst/>
          </a:prstGeom>
          <a:solidFill>
            <a:srgbClr val="C0392B"/>
          </a:solidFill>
          <a:ln w="12700">
            <a:solidFill>
              <a:srgbClr val="C0392B"/>
            </a:solidFill>
            <a:prstDash val="solid"/>
          </a:ln>
        </p:spPr>
      </p:sp>
      <p:sp>
        <p:nvSpPr>
          <p:cNvPr id="19" name="Text 17"/>
          <p:cNvSpPr/>
          <p:nvPr/>
        </p:nvSpPr>
        <p:spPr>
          <a:xfrm>
            <a:off x="7269480" y="3401568"/>
            <a:ext cx="1188720" cy="347472"/>
          </a:xfrm>
          <a:prstGeom prst="rect">
            <a:avLst/>
          </a:prstGeom>
          <a:noFill/>
          <a:ln/>
        </p:spPr>
        <p:txBody>
          <a:bodyPr wrap="square" lIns="0" tIns="0" rIns="0" bIns="0" rtlCol="0" anchor="ctr"/>
          <a:lstStyle/>
          <a:p>
            <a:pPr marL="0" indent="0" algn="ctr">
              <a:buNone/>
            </a:pPr>
            <a:r>
              <a:rPr lang="en-US" sz="1100" b="1" dirty="0">
                <a:solidFill>
                  <a:srgbClr val="FFFFFF"/>
                </a:solidFill>
              </a:rPr>
              <a:t>except</a:t>
            </a:r>
            <a:endParaRPr lang="en-US" sz="1100" dirty="0"/>
          </a:p>
        </p:txBody>
      </p:sp>
      <p:sp>
        <p:nvSpPr>
          <p:cNvPr id="22" name="Shape 20"/>
          <p:cNvSpPr/>
          <p:nvPr/>
        </p:nvSpPr>
        <p:spPr>
          <a:xfrm>
            <a:off x="4526280" y="3858768"/>
            <a:ext cx="4389120" cy="658368"/>
          </a:xfrm>
          <a:prstGeom prst="rect">
            <a:avLst/>
          </a:prstGeom>
          <a:solidFill>
            <a:srgbClr val="1E8449">
              <a:alpha val="80000"/>
            </a:srgbClr>
          </a:solidFill>
          <a:ln w="12700">
            <a:solidFill>
              <a:srgbClr val="1E8449"/>
            </a:solidFill>
            <a:prstDash val="solid"/>
          </a:ln>
        </p:spPr>
      </p:sp>
      <p:sp>
        <p:nvSpPr>
          <p:cNvPr id="23" name="Text 21"/>
          <p:cNvSpPr/>
          <p:nvPr/>
        </p:nvSpPr>
        <p:spPr>
          <a:xfrm>
            <a:off x="4617720" y="3895344"/>
            <a:ext cx="4206240" cy="585216"/>
          </a:xfrm>
          <a:prstGeom prst="rect">
            <a:avLst/>
          </a:prstGeom>
          <a:noFill/>
          <a:ln/>
        </p:spPr>
        <p:txBody>
          <a:bodyPr wrap="square" lIns="0" tIns="0" rIns="0" bIns="0" rtlCol="0" anchor="ctr"/>
          <a:lstStyle/>
          <a:p>
            <a:pPr marL="0" indent="0">
              <a:buNone/>
            </a:pPr>
            <a:r>
              <a:rPr lang="en-US" sz="1050" dirty="0">
                <a:solidFill>
                  <a:srgbClr val="14213D"/>
                </a:solidFill>
                <a:latin typeface="Calibri" pitchFamily="34" charset="0"/>
                <a:ea typeface="Calibri" pitchFamily="34" charset="-122"/>
                <a:cs typeface="Calibri" pitchFamily="34" charset="-120"/>
              </a:rPr>
              <a:t>If NO exception → try block completes successfully, except is skipped</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E8A000"/>
          </a:solidFill>
          <a:ln w="12700">
            <a:solidFill>
              <a:srgbClr val="E8A000"/>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else and finally Blocks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Completing the full exception-handling structure</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3.1</a:t>
            </a:r>
            <a:endParaRPr lang="en-US" sz="850" dirty="0"/>
          </a:p>
        </p:txBody>
      </p:sp>
      <p:sp>
        <p:nvSpPr>
          <p:cNvPr id="9" name="Shape 7"/>
          <p:cNvSpPr/>
          <p:nvPr/>
        </p:nvSpPr>
        <p:spPr>
          <a:xfrm>
            <a:off x="411480" y="932688"/>
            <a:ext cx="4114800" cy="329184"/>
          </a:xfrm>
          <a:prstGeom prst="rect">
            <a:avLst/>
          </a:prstGeom>
          <a:solidFill>
            <a:srgbClr val="1E8449"/>
          </a:solidFill>
          <a:ln w="12700">
            <a:solidFill>
              <a:srgbClr val="1E8449"/>
            </a:solidFill>
            <a:prstDash val="solid"/>
          </a:ln>
        </p:spPr>
      </p:sp>
      <p:sp>
        <p:nvSpPr>
          <p:cNvPr id="10" name="Text 8"/>
          <p:cNvSpPr/>
          <p:nvPr/>
        </p:nvSpPr>
        <p:spPr>
          <a:xfrm>
            <a:off x="411480" y="932688"/>
            <a:ext cx="4114800" cy="329184"/>
          </a:xfrm>
          <a:prstGeom prst="rect">
            <a:avLst/>
          </a:prstGeom>
          <a:noFill/>
          <a:ln/>
        </p:spPr>
        <p:txBody>
          <a:bodyPr wrap="square" lIns="0" tIns="0" rIns="0" bIns="0" rtlCol="0" anchor="ctr"/>
          <a:lstStyle/>
          <a:p>
            <a:pPr marL="0" indent="0" algn="ctr">
              <a:buNone/>
            </a:pPr>
            <a:r>
              <a:rPr lang="en-US" sz="1500" b="1" dirty="0">
                <a:solidFill>
                  <a:srgbClr val="FFFFFF"/>
                </a:solidFill>
              </a:rPr>
              <a:t>else</a:t>
            </a:r>
            <a:endParaRPr lang="en-US" sz="1500" dirty="0"/>
          </a:p>
        </p:txBody>
      </p:sp>
      <p:sp>
        <p:nvSpPr>
          <p:cNvPr id="11" name="Shape 9"/>
          <p:cNvSpPr/>
          <p:nvPr/>
        </p:nvSpPr>
        <p:spPr>
          <a:xfrm>
            <a:off x="411480" y="1261872"/>
            <a:ext cx="4114800" cy="804672"/>
          </a:xfrm>
          <a:prstGeom prst="rect">
            <a:avLst/>
          </a:prstGeom>
          <a:solidFill>
            <a:srgbClr val="FFFFFF">
              <a:alpha val="95000"/>
            </a:srgbClr>
          </a:solidFill>
          <a:ln w="15240">
            <a:solidFill>
              <a:srgbClr val="1E8449"/>
            </a:solidFill>
            <a:prstDash val="solid"/>
          </a:ln>
        </p:spPr>
      </p:sp>
      <p:sp>
        <p:nvSpPr>
          <p:cNvPr id="12" name="Text 10"/>
          <p:cNvSpPr/>
          <p:nvPr/>
        </p:nvSpPr>
        <p:spPr>
          <a:xfrm>
            <a:off x="521208" y="1298448"/>
            <a:ext cx="3895344" cy="731520"/>
          </a:xfrm>
          <a:prstGeom prst="rect">
            <a:avLst/>
          </a:prstGeom>
          <a:noFill/>
          <a:ln/>
        </p:spPr>
        <p:txBody>
          <a:bodyPr wrap="square" lIns="0" tIns="0" rIns="0" bIns="0" rtlCol="0" anchor="t"/>
          <a:lstStyle/>
          <a:p>
            <a:pPr marL="0" indent="0">
              <a:buNone/>
            </a:pPr>
            <a:r>
              <a:rPr lang="en-US" sz="1150" dirty="0">
                <a:solidFill>
                  <a:srgbClr val="14213D"/>
                </a:solidFill>
                <a:latin typeface="Calibri" pitchFamily="34" charset="0"/>
                <a:ea typeface="Calibri" pitchFamily="34" charset="-122"/>
                <a:cs typeface="Calibri" pitchFamily="34" charset="-120"/>
              </a:rPr>
              <a:t>Runs ONLY if try block succeeds (no exception raised)</a:t>
            </a:r>
            <a:endParaRPr lang="en-US" sz="1150" dirty="0"/>
          </a:p>
          <a:p>
            <a:pPr marL="0" indent="0">
              <a:buNone/>
            </a:pPr>
            <a:r>
              <a:rPr lang="en-US" sz="1150" dirty="0">
                <a:solidFill>
                  <a:srgbClr val="14213D"/>
                </a:solidFill>
                <a:latin typeface="Calibri" pitchFamily="34" charset="0"/>
                <a:ea typeface="Calibri" pitchFamily="34" charset="-122"/>
                <a:cs typeface="Calibri" pitchFamily="34" charset="-120"/>
              </a:rPr>
              <a:t>Use for code that should run when no error occurs</a:t>
            </a:r>
            <a:endParaRPr lang="en-US" sz="1150" dirty="0"/>
          </a:p>
        </p:txBody>
      </p:sp>
      <p:sp>
        <p:nvSpPr>
          <p:cNvPr id="13" name="Shape 11"/>
          <p:cNvSpPr/>
          <p:nvPr/>
        </p:nvSpPr>
        <p:spPr>
          <a:xfrm>
            <a:off x="4846320" y="932688"/>
            <a:ext cx="4114800" cy="329184"/>
          </a:xfrm>
          <a:prstGeom prst="rect">
            <a:avLst/>
          </a:prstGeom>
          <a:solidFill>
            <a:srgbClr val="1B4F72"/>
          </a:solidFill>
          <a:ln w="12700">
            <a:solidFill>
              <a:srgbClr val="1B4F72"/>
            </a:solidFill>
            <a:prstDash val="solid"/>
          </a:ln>
        </p:spPr>
      </p:sp>
      <p:sp>
        <p:nvSpPr>
          <p:cNvPr id="14" name="Text 12"/>
          <p:cNvSpPr/>
          <p:nvPr/>
        </p:nvSpPr>
        <p:spPr>
          <a:xfrm>
            <a:off x="4846320" y="932688"/>
            <a:ext cx="4114800" cy="329184"/>
          </a:xfrm>
          <a:prstGeom prst="rect">
            <a:avLst/>
          </a:prstGeom>
          <a:noFill/>
          <a:ln/>
        </p:spPr>
        <p:txBody>
          <a:bodyPr wrap="square" lIns="0" tIns="0" rIns="0" bIns="0" rtlCol="0" anchor="ctr"/>
          <a:lstStyle/>
          <a:p>
            <a:pPr marL="0" indent="0" algn="ctr">
              <a:buNone/>
            </a:pPr>
            <a:r>
              <a:rPr lang="en-US" sz="1500" b="1" dirty="0">
                <a:solidFill>
                  <a:srgbClr val="FFFFFF"/>
                </a:solidFill>
              </a:rPr>
              <a:t>finally</a:t>
            </a:r>
            <a:endParaRPr lang="en-US" sz="1500" dirty="0"/>
          </a:p>
        </p:txBody>
      </p:sp>
      <p:sp>
        <p:nvSpPr>
          <p:cNvPr id="15" name="Shape 13"/>
          <p:cNvSpPr/>
          <p:nvPr/>
        </p:nvSpPr>
        <p:spPr>
          <a:xfrm>
            <a:off x="4846320" y="1261872"/>
            <a:ext cx="4114800" cy="804672"/>
          </a:xfrm>
          <a:prstGeom prst="rect">
            <a:avLst/>
          </a:prstGeom>
          <a:solidFill>
            <a:srgbClr val="FFFFFF">
              <a:alpha val="95000"/>
            </a:srgbClr>
          </a:solidFill>
          <a:ln w="15240">
            <a:solidFill>
              <a:srgbClr val="1B4F72"/>
            </a:solidFill>
            <a:prstDash val="solid"/>
          </a:ln>
        </p:spPr>
      </p:sp>
      <p:sp>
        <p:nvSpPr>
          <p:cNvPr id="16" name="Text 14"/>
          <p:cNvSpPr/>
          <p:nvPr/>
        </p:nvSpPr>
        <p:spPr>
          <a:xfrm>
            <a:off x="4956048" y="1298448"/>
            <a:ext cx="3895344" cy="731520"/>
          </a:xfrm>
          <a:prstGeom prst="rect">
            <a:avLst/>
          </a:prstGeom>
          <a:noFill/>
          <a:ln/>
        </p:spPr>
        <p:txBody>
          <a:bodyPr wrap="square" lIns="0" tIns="0" rIns="0" bIns="0" rtlCol="0" anchor="t"/>
          <a:lstStyle/>
          <a:p>
            <a:pPr marL="0" indent="0">
              <a:buNone/>
            </a:pPr>
            <a:r>
              <a:rPr lang="en-US" sz="1150" dirty="0">
                <a:solidFill>
                  <a:srgbClr val="14213D"/>
                </a:solidFill>
                <a:latin typeface="Calibri" pitchFamily="34" charset="0"/>
                <a:ea typeface="Calibri" pitchFamily="34" charset="-122"/>
                <a:cs typeface="Calibri" pitchFamily="34" charset="-120"/>
              </a:rPr>
              <a:t>ALWAYS runs — whether or not an exception occurred</a:t>
            </a:r>
            <a:endParaRPr lang="en-US" sz="1150" dirty="0"/>
          </a:p>
          <a:p>
            <a:pPr marL="0" indent="0">
              <a:buNone/>
            </a:pPr>
            <a:r>
              <a:rPr lang="en-US" sz="1150" dirty="0">
                <a:solidFill>
                  <a:srgbClr val="14213D"/>
                </a:solidFill>
                <a:latin typeface="Calibri" pitchFamily="34" charset="0"/>
                <a:ea typeface="Calibri" pitchFamily="34" charset="-122"/>
                <a:cs typeface="Calibri" pitchFamily="34" charset="-120"/>
              </a:rPr>
              <a:t>Use for cleanup: closing files, releasing resources</a:t>
            </a:r>
            <a:endParaRPr lang="en-US" sz="1150" dirty="0"/>
          </a:p>
        </p:txBody>
      </p:sp>
      <p:sp>
        <p:nvSpPr>
          <p:cNvPr id="17" name="Shape 15"/>
          <p:cNvSpPr/>
          <p:nvPr/>
        </p:nvSpPr>
        <p:spPr>
          <a:xfrm>
            <a:off x="411480" y="2176272"/>
            <a:ext cx="8321040" cy="2331720"/>
          </a:xfrm>
          <a:prstGeom prst="rect">
            <a:avLst/>
          </a:prstGeom>
          <a:solidFill>
            <a:srgbClr val="0D1B2A"/>
          </a:solidFill>
          <a:ln w="15240">
            <a:solidFill>
              <a:srgbClr val="0A7E8C"/>
            </a:solidFill>
            <a:prstDash val="solid"/>
          </a:ln>
        </p:spPr>
      </p:sp>
      <p:sp>
        <p:nvSpPr>
          <p:cNvPr id="18" name="Shape 16"/>
          <p:cNvSpPr/>
          <p:nvPr/>
        </p:nvSpPr>
        <p:spPr>
          <a:xfrm>
            <a:off x="411480" y="2176272"/>
            <a:ext cx="1005840" cy="201168"/>
          </a:xfrm>
          <a:prstGeom prst="rect">
            <a:avLst/>
          </a:prstGeom>
          <a:solidFill>
            <a:srgbClr val="0A7E8C"/>
          </a:solidFill>
          <a:ln w="12700">
            <a:solidFill>
              <a:srgbClr val="0A7E8C"/>
            </a:solidFill>
            <a:prstDash val="solid"/>
          </a:ln>
        </p:spPr>
      </p:sp>
      <p:sp>
        <p:nvSpPr>
          <p:cNvPr id="19" name="Text 17"/>
          <p:cNvSpPr/>
          <p:nvPr/>
        </p:nvSpPr>
        <p:spPr>
          <a:xfrm>
            <a:off x="411480" y="2176272"/>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20" name="Text 18"/>
          <p:cNvSpPr/>
          <p:nvPr/>
        </p:nvSpPr>
        <p:spPr>
          <a:xfrm>
            <a:off x="502920" y="2404872"/>
            <a:ext cx="8138160" cy="2039112"/>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try: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f = open("data.txt", "r")</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content = f.read()</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print("File read successfully!")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except FileNotFoundError:</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print("File not found!")</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else: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print("No errors! Content:", content)</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finally: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print("This always runs.")</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 f.close()  # cleanup here</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0A7E8C"/>
          </a:solidFill>
          <a:ln w="12700">
            <a:solidFill>
              <a:srgbClr val="0A7E8C"/>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Exception Handling — Complete Example Program</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A real-world-style program using all four clauses</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3.1</a:t>
            </a:r>
            <a:endParaRPr lang="en-US" sz="850" dirty="0"/>
          </a:p>
        </p:txBody>
      </p:sp>
      <p:sp>
        <p:nvSpPr>
          <p:cNvPr id="9" name="Shape 7"/>
          <p:cNvSpPr/>
          <p:nvPr/>
        </p:nvSpPr>
        <p:spPr>
          <a:xfrm>
            <a:off x="411480" y="914400"/>
            <a:ext cx="5212080" cy="3383280"/>
          </a:xfrm>
          <a:prstGeom prst="rect">
            <a:avLst/>
          </a:prstGeom>
          <a:solidFill>
            <a:srgbClr val="0D1B2A"/>
          </a:solidFill>
          <a:ln w="15240">
            <a:solidFill>
              <a:srgbClr val="0A7E8C"/>
            </a:solidFill>
            <a:prstDash val="solid"/>
          </a:ln>
        </p:spPr>
      </p:sp>
      <p:sp>
        <p:nvSpPr>
          <p:cNvPr id="10" name="Shape 8"/>
          <p:cNvSpPr/>
          <p:nvPr/>
        </p:nvSpPr>
        <p:spPr>
          <a:xfrm>
            <a:off x="411480" y="914400"/>
            <a:ext cx="1005840" cy="201168"/>
          </a:xfrm>
          <a:prstGeom prst="rect">
            <a:avLst/>
          </a:prstGeom>
          <a:solidFill>
            <a:srgbClr val="0A7E8C"/>
          </a:solidFill>
          <a:ln w="12700">
            <a:solidFill>
              <a:srgbClr val="0A7E8C"/>
            </a:solidFill>
            <a:prstDash val="solid"/>
          </a:ln>
        </p:spPr>
      </p:sp>
      <p:sp>
        <p:nvSpPr>
          <p:cNvPr id="11" name="Text 9"/>
          <p:cNvSpPr/>
          <p:nvPr/>
        </p:nvSpPr>
        <p:spPr>
          <a:xfrm>
            <a:off x="411480" y="91440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2" name="Text 10"/>
          <p:cNvSpPr/>
          <p:nvPr/>
        </p:nvSpPr>
        <p:spPr>
          <a:xfrm>
            <a:off x="502920" y="1143000"/>
            <a:ext cx="5029200" cy="3090672"/>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def divide_numbers():</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try: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a = int(input("Enter numerator: "))</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b = int(input("Enter denominator: "))</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result = a /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except ZeroDivisionError:</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print("Cannot divide by zero!")</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except ValueError as 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print(f"Invalid input: {e}")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else: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print(f"Result: {a} / {b} = {result:.2f}")</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finally: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print("--- Calculation complete ---")</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divide_numbers()</a:t>
            </a:r>
            <a:endParaRPr lang="en-US" sz="1050" dirty="0"/>
          </a:p>
        </p:txBody>
      </p:sp>
      <p:sp>
        <p:nvSpPr>
          <p:cNvPr id="13" name="Shape 11"/>
          <p:cNvSpPr/>
          <p:nvPr/>
        </p:nvSpPr>
        <p:spPr>
          <a:xfrm>
            <a:off x="5760720" y="914400"/>
            <a:ext cx="3154680" cy="256032"/>
          </a:xfrm>
          <a:prstGeom prst="rect">
            <a:avLst/>
          </a:prstGeom>
          <a:solidFill>
            <a:srgbClr val="1B4F72"/>
          </a:solidFill>
          <a:ln w="12700">
            <a:solidFill>
              <a:srgbClr val="1B4F72"/>
            </a:solidFill>
            <a:prstDash val="solid"/>
          </a:ln>
        </p:spPr>
      </p:sp>
      <p:sp>
        <p:nvSpPr>
          <p:cNvPr id="14" name="Text 12"/>
          <p:cNvSpPr/>
          <p:nvPr/>
        </p:nvSpPr>
        <p:spPr>
          <a:xfrm>
            <a:off x="5760720" y="914400"/>
            <a:ext cx="3154680" cy="256032"/>
          </a:xfrm>
          <a:prstGeom prst="rect">
            <a:avLst/>
          </a:prstGeom>
          <a:noFill/>
          <a:ln/>
        </p:spPr>
        <p:txBody>
          <a:bodyPr wrap="square" lIns="0" tIns="0" rIns="0" bIns="0" rtlCol="0" anchor="ctr"/>
          <a:lstStyle/>
          <a:p>
            <a:pPr marL="0" indent="0" algn="ctr">
              <a:buNone/>
            </a:pPr>
            <a:r>
              <a:rPr lang="en-US" sz="900" b="1" dirty="0">
                <a:solidFill>
                  <a:srgbClr val="FFFFFF"/>
                </a:solidFill>
              </a:rPr>
              <a:t>Sample Outputs</a:t>
            </a:r>
            <a:endParaRPr lang="en-US" sz="900" dirty="0"/>
          </a:p>
        </p:txBody>
      </p:sp>
      <p:sp>
        <p:nvSpPr>
          <p:cNvPr id="15" name="Shape 13"/>
          <p:cNvSpPr/>
          <p:nvPr/>
        </p:nvSpPr>
        <p:spPr>
          <a:xfrm>
            <a:off x="5760720" y="1207008"/>
            <a:ext cx="3154680" cy="201168"/>
          </a:xfrm>
          <a:prstGeom prst="rect">
            <a:avLst/>
          </a:prstGeom>
          <a:solidFill>
            <a:srgbClr val="14213D"/>
          </a:solidFill>
          <a:ln w="12700">
            <a:solidFill>
              <a:srgbClr val="14213D"/>
            </a:solidFill>
            <a:prstDash val="solid"/>
          </a:ln>
        </p:spPr>
      </p:sp>
      <p:sp>
        <p:nvSpPr>
          <p:cNvPr id="16" name="Text 14"/>
          <p:cNvSpPr/>
          <p:nvPr/>
        </p:nvSpPr>
        <p:spPr>
          <a:xfrm>
            <a:off x="5779008" y="1207008"/>
            <a:ext cx="3108960" cy="201168"/>
          </a:xfrm>
          <a:prstGeom prst="rect">
            <a:avLst/>
          </a:prstGeom>
          <a:noFill/>
          <a:ln/>
        </p:spPr>
        <p:txBody>
          <a:bodyPr wrap="square" lIns="0" tIns="0" rIns="0" bIns="0" rtlCol="0" anchor="ctr"/>
          <a:lstStyle/>
          <a:p>
            <a:pPr marL="0" indent="0">
              <a:buNone/>
            </a:pPr>
            <a:r>
              <a:rPr lang="en-US" sz="900" b="1" dirty="0">
                <a:solidFill>
                  <a:srgbClr val="1E8449"/>
                </a:solidFill>
              </a:rPr>
              <a:t>Input: 10, 4</a:t>
            </a:r>
            <a:endParaRPr lang="en-US" sz="900" dirty="0"/>
          </a:p>
        </p:txBody>
      </p:sp>
      <p:sp>
        <p:nvSpPr>
          <p:cNvPr id="17" name="Shape 15"/>
          <p:cNvSpPr/>
          <p:nvPr/>
        </p:nvSpPr>
        <p:spPr>
          <a:xfrm>
            <a:off x="5760720" y="1408176"/>
            <a:ext cx="3154680" cy="694944"/>
          </a:xfrm>
          <a:prstGeom prst="rect">
            <a:avLst/>
          </a:prstGeom>
          <a:solidFill>
            <a:srgbClr val="0D1B2A"/>
          </a:solidFill>
          <a:ln w="10160">
            <a:solidFill>
              <a:srgbClr val="1E8449"/>
            </a:solidFill>
            <a:prstDash val="solid"/>
          </a:ln>
        </p:spPr>
      </p:sp>
      <p:sp>
        <p:nvSpPr>
          <p:cNvPr id="18" name="Text 16"/>
          <p:cNvSpPr/>
          <p:nvPr/>
        </p:nvSpPr>
        <p:spPr>
          <a:xfrm>
            <a:off x="5852160" y="1444752"/>
            <a:ext cx="2971800" cy="621792"/>
          </a:xfrm>
          <a:prstGeom prst="rect">
            <a:avLst/>
          </a:prstGeom>
          <a:noFill/>
          <a:ln/>
        </p:spPr>
        <p:txBody>
          <a:bodyPr wrap="square" lIns="0" tIns="0" rIns="0" bIns="0" rtlCol="0" anchor="t"/>
          <a:lstStyle/>
          <a:p>
            <a:pPr marL="0" indent="0">
              <a:buNone/>
            </a:pPr>
            <a:r>
              <a:rPr lang="en-US" sz="950" dirty="0">
                <a:solidFill>
                  <a:srgbClr val="1E8449"/>
                </a:solidFill>
                <a:latin typeface="Courier New" pitchFamily="34" charset="0"/>
                <a:ea typeface="Courier New" pitchFamily="34" charset="-122"/>
                <a:cs typeface="Courier New" pitchFamily="34" charset="-120"/>
              </a:rPr>
              <a:t>Result: 10 / 4 = 2.50</a:t>
            </a:r>
            <a:endParaRPr lang="en-US" sz="950" dirty="0"/>
          </a:p>
          <a:p>
            <a:pPr marL="0" indent="0">
              <a:buNone/>
            </a:pPr>
            <a:r>
              <a:rPr lang="en-US" sz="950" dirty="0">
                <a:solidFill>
                  <a:srgbClr val="1E8449"/>
                </a:solidFill>
                <a:latin typeface="Courier New" pitchFamily="34" charset="0"/>
                <a:ea typeface="Courier New" pitchFamily="34" charset="-122"/>
                <a:cs typeface="Courier New" pitchFamily="34" charset="-120"/>
              </a:rPr>
              <a:t>--- Calculation complete ---</a:t>
            </a:r>
            <a:endParaRPr lang="en-US" sz="950" dirty="0"/>
          </a:p>
        </p:txBody>
      </p:sp>
      <p:sp>
        <p:nvSpPr>
          <p:cNvPr id="19" name="Shape 17"/>
          <p:cNvSpPr/>
          <p:nvPr/>
        </p:nvSpPr>
        <p:spPr>
          <a:xfrm>
            <a:off x="5760720" y="2194560"/>
            <a:ext cx="3154680" cy="201168"/>
          </a:xfrm>
          <a:prstGeom prst="rect">
            <a:avLst/>
          </a:prstGeom>
          <a:solidFill>
            <a:srgbClr val="14213D"/>
          </a:solidFill>
          <a:ln w="12700">
            <a:solidFill>
              <a:srgbClr val="14213D"/>
            </a:solidFill>
            <a:prstDash val="solid"/>
          </a:ln>
        </p:spPr>
      </p:sp>
      <p:sp>
        <p:nvSpPr>
          <p:cNvPr id="20" name="Text 18"/>
          <p:cNvSpPr/>
          <p:nvPr/>
        </p:nvSpPr>
        <p:spPr>
          <a:xfrm>
            <a:off x="5779008" y="2194560"/>
            <a:ext cx="3108960" cy="201168"/>
          </a:xfrm>
          <a:prstGeom prst="rect">
            <a:avLst/>
          </a:prstGeom>
          <a:noFill/>
          <a:ln/>
        </p:spPr>
        <p:txBody>
          <a:bodyPr wrap="square" lIns="0" tIns="0" rIns="0" bIns="0" rtlCol="0" anchor="ctr"/>
          <a:lstStyle/>
          <a:p>
            <a:pPr marL="0" indent="0">
              <a:buNone/>
            </a:pPr>
            <a:r>
              <a:rPr lang="en-US" sz="900" b="1" dirty="0">
                <a:solidFill>
                  <a:srgbClr val="C0392B"/>
                </a:solidFill>
              </a:rPr>
              <a:t>Input: 5, 0</a:t>
            </a:r>
            <a:endParaRPr lang="en-US" sz="900" dirty="0"/>
          </a:p>
        </p:txBody>
      </p:sp>
      <p:sp>
        <p:nvSpPr>
          <p:cNvPr id="21" name="Shape 19"/>
          <p:cNvSpPr/>
          <p:nvPr/>
        </p:nvSpPr>
        <p:spPr>
          <a:xfrm>
            <a:off x="5760720" y="2395728"/>
            <a:ext cx="3154680" cy="694944"/>
          </a:xfrm>
          <a:prstGeom prst="rect">
            <a:avLst/>
          </a:prstGeom>
          <a:solidFill>
            <a:srgbClr val="0D1B2A"/>
          </a:solidFill>
          <a:ln w="10160">
            <a:solidFill>
              <a:srgbClr val="C0392B"/>
            </a:solidFill>
            <a:prstDash val="solid"/>
          </a:ln>
        </p:spPr>
      </p:sp>
      <p:sp>
        <p:nvSpPr>
          <p:cNvPr id="22" name="Text 20"/>
          <p:cNvSpPr/>
          <p:nvPr/>
        </p:nvSpPr>
        <p:spPr>
          <a:xfrm>
            <a:off x="5852160" y="2432304"/>
            <a:ext cx="2971800" cy="621792"/>
          </a:xfrm>
          <a:prstGeom prst="rect">
            <a:avLst/>
          </a:prstGeom>
          <a:noFill/>
          <a:ln/>
        </p:spPr>
        <p:txBody>
          <a:bodyPr wrap="square" lIns="0" tIns="0" rIns="0" bIns="0" rtlCol="0" anchor="t"/>
          <a:lstStyle/>
          <a:p>
            <a:pPr marL="0" indent="0">
              <a:buNone/>
            </a:pPr>
            <a:r>
              <a:rPr lang="en-US" sz="950" dirty="0">
                <a:solidFill>
                  <a:srgbClr val="C0392B"/>
                </a:solidFill>
                <a:latin typeface="Courier New" pitchFamily="34" charset="0"/>
                <a:ea typeface="Courier New" pitchFamily="34" charset="-122"/>
                <a:cs typeface="Courier New" pitchFamily="34" charset="-120"/>
              </a:rPr>
              <a:t>Cannot divide by zero!</a:t>
            </a:r>
            <a:endParaRPr lang="en-US" sz="950" dirty="0"/>
          </a:p>
          <a:p>
            <a:pPr marL="0" indent="0">
              <a:buNone/>
            </a:pPr>
            <a:r>
              <a:rPr lang="en-US" sz="950" dirty="0">
                <a:solidFill>
                  <a:srgbClr val="C0392B"/>
                </a:solidFill>
                <a:latin typeface="Courier New" pitchFamily="34" charset="0"/>
                <a:ea typeface="Courier New" pitchFamily="34" charset="-122"/>
                <a:cs typeface="Courier New" pitchFamily="34" charset="-120"/>
              </a:rPr>
              <a:t>--- Calculation complete ---</a:t>
            </a:r>
            <a:endParaRPr lang="en-US" sz="950" dirty="0"/>
          </a:p>
        </p:txBody>
      </p:sp>
      <p:sp>
        <p:nvSpPr>
          <p:cNvPr id="23" name="Shape 21"/>
          <p:cNvSpPr/>
          <p:nvPr/>
        </p:nvSpPr>
        <p:spPr>
          <a:xfrm>
            <a:off x="5760720" y="3182112"/>
            <a:ext cx="3154680" cy="201168"/>
          </a:xfrm>
          <a:prstGeom prst="rect">
            <a:avLst/>
          </a:prstGeom>
          <a:solidFill>
            <a:srgbClr val="14213D"/>
          </a:solidFill>
          <a:ln w="12700">
            <a:solidFill>
              <a:srgbClr val="14213D"/>
            </a:solidFill>
            <a:prstDash val="solid"/>
          </a:ln>
        </p:spPr>
      </p:sp>
      <p:sp>
        <p:nvSpPr>
          <p:cNvPr id="24" name="Text 22"/>
          <p:cNvSpPr/>
          <p:nvPr/>
        </p:nvSpPr>
        <p:spPr>
          <a:xfrm>
            <a:off x="5779008" y="3182112"/>
            <a:ext cx="3108960" cy="201168"/>
          </a:xfrm>
          <a:prstGeom prst="rect">
            <a:avLst/>
          </a:prstGeom>
          <a:noFill/>
          <a:ln/>
        </p:spPr>
        <p:txBody>
          <a:bodyPr wrap="square" lIns="0" tIns="0" rIns="0" bIns="0" rtlCol="0" anchor="ctr"/>
          <a:lstStyle/>
          <a:p>
            <a:pPr marL="0" indent="0">
              <a:buNone/>
            </a:pPr>
            <a:r>
              <a:rPr lang="en-US" sz="900" b="1" dirty="0">
                <a:solidFill>
                  <a:srgbClr val="E8A000"/>
                </a:solidFill>
              </a:rPr>
              <a:t>Input: "hi"</a:t>
            </a:r>
            <a:endParaRPr lang="en-US" sz="900" dirty="0"/>
          </a:p>
        </p:txBody>
      </p:sp>
      <p:sp>
        <p:nvSpPr>
          <p:cNvPr id="25" name="Shape 23"/>
          <p:cNvSpPr/>
          <p:nvPr/>
        </p:nvSpPr>
        <p:spPr>
          <a:xfrm>
            <a:off x="5760720" y="3383280"/>
            <a:ext cx="3154680" cy="694944"/>
          </a:xfrm>
          <a:prstGeom prst="rect">
            <a:avLst/>
          </a:prstGeom>
          <a:solidFill>
            <a:srgbClr val="0D1B2A"/>
          </a:solidFill>
          <a:ln w="10160">
            <a:solidFill>
              <a:srgbClr val="E8A000"/>
            </a:solidFill>
            <a:prstDash val="solid"/>
          </a:ln>
        </p:spPr>
      </p:sp>
      <p:sp>
        <p:nvSpPr>
          <p:cNvPr id="26" name="Text 24"/>
          <p:cNvSpPr/>
          <p:nvPr/>
        </p:nvSpPr>
        <p:spPr>
          <a:xfrm>
            <a:off x="5852160" y="3419856"/>
            <a:ext cx="2971800" cy="621792"/>
          </a:xfrm>
          <a:prstGeom prst="rect">
            <a:avLst/>
          </a:prstGeom>
          <a:noFill/>
          <a:ln/>
        </p:spPr>
        <p:txBody>
          <a:bodyPr wrap="square" lIns="0" tIns="0" rIns="0" bIns="0" rtlCol="0" anchor="t"/>
          <a:lstStyle/>
          <a:p>
            <a:pPr marL="0" indent="0">
              <a:buNone/>
            </a:pPr>
            <a:r>
              <a:rPr lang="en-US" sz="950" dirty="0">
                <a:solidFill>
                  <a:srgbClr val="E8A000"/>
                </a:solidFill>
                <a:latin typeface="Courier New" pitchFamily="34" charset="0"/>
                <a:ea typeface="Courier New" pitchFamily="34" charset="-122"/>
                <a:cs typeface="Courier New" pitchFamily="34" charset="-120"/>
              </a:rPr>
              <a:t>Invalid input: invalid literal</a:t>
            </a:r>
            <a:endParaRPr lang="en-US" sz="950" dirty="0"/>
          </a:p>
          <a:p>
            <a:pPr marL="0" indent="0">
              <a:buNone/>
            </a:pPr>
            <a:r>
              <a:rPr lang="en-US" sz="950" dirty="0">
                <a:solidFill>
                  <a:srgbClr val="E8A000"/>
                </a:solidFill>
                <a:latin typeface="Courier New" pitchFamily="34" charset="0"/>
                <a:ea typeface="Courier New" pitchFamily="34" charset="-122"/>
                <a:cs typeface="Courier New" pitchFamily="34" charset="-120"/>
              </a:rPr>
              <a:t>--- Calculation complete ---</a:t>
            </a:r>
            <a:endParaRPr lang="en-US" sz="950" dirty="0"/>
          </a:p>
        </p:txBody>
      </p:sp>
      <p:sp>
        <p:nvSpPr>
          <p:cNvPr id="27" name="Shape 25"/>
          <p:cNvSpPr/>
          <p:nvPr/>
        </p:nvSpPr>
        <p:spPr>
          <a:xfrm>
            <a:off x="411480" y="4407408"/>
            <a:ext cx="5212080" cy="365760"/>
          </a:xfrm>
          <a:prstGeom prst="rect">
            <a:avLst/>
          </a:prstGeom>
          <a:solidFill>
            <a:srgbClr val="E8A000">
              <a:alpha val="85000"/>
            </a:srgbClr>
          </a:solidFill>
          <a:ln w="19050">
            <a:solidFill>
              <a:srgbClr val="E8A000"/>
            </a:solidFill>
            <a:prstDash val="solid"/>
          </a:ln>
        </p:spPr>
      </p:sp>
      <p:sp>
        <p:nvSpPr>
          <p:cNvPr id="28" name="Text 26"/>
          <p:cNvSpPr/>
          <p:nvPr/>
        </p:nvSpPr>
        <p:spPr>
          <a:xfrm>
            <a:off x="502920" y="4453128"/>
            <a:ext cx="5029200" cy="274320"/>
          </a:xfrm>
          <a:prstGeom prst="rect">
            <a:avLst/>
          </a:prstGeom>
          <a:noFill/>
          <a:ln/>
        </p:spPr>
        <p:txBody>
          <a:bodyPr wrap="square"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Finally always prints — regardless of errors!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B4F72"/>
          </a:solidFill>
          <a:ln w="12700">
            <a:solidFill>
              <a:srgbClr val="1B4F72"/>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3.2  Introduction to Python Modules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Organising and reusing Python code</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4905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3.2</a:t>
            </a:r>
            <a:endParaRPr lang="en-US" sz="850" dirty="0"/>
          </a:p>
        </p:txBody>
      </p:sp>
      <p:sp>
        <p:nvSpPr>
          <p:cNvPr id="9" name="Text 7"/>
          <p:cNvSpPr/>
          <p:nvPr/>
        </p:nvSpPr>
        <p:spPr>
          <a:xfrm>
            <a:off x="411480" y="914400"/>
            <a:ext cx="5029200" cy="3749040"/>
          </a:xfrm>
          <a:prstGeom prst="rect">
            <a:avLst/>
          </a:prstGeom>
          <a:noFill/>
          <a:ln/>
        </p:spPr>
        <p:txBody>
          <a:bodyPr wrap="square" rtlCol="0" anchor="t"/>
          <a:lstStyle/>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A module is a Python file (.py) containing functions, variables, and classes</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Modules allow code to be split into organised, reusable units</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Python comes with many built-in modules: math, os, sys, random, datetime</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You can also create your own custom (user-defined) modules</a:t>
            </a:r>
            <a:endParaRPr lang="en-US" sz="1300" dirty="0"/>
          </a:p>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Why use modules?</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Avoid repeating code (DRY: Don't Repeat Yourself)</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Easier to maintain and debug large programs</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Share code across multiple projects</a:t>
            </a:r>
            <a:endParaRPr lang="en-US" sz="1300" dirty="0"/>
          </a:p>
        </p:txBody>
      </p:sp>
      <p:sp>
        <p:nvSpPr>
          <p:cNvPr id="10" name="Shape 8"/>
          <p:cNvSpPr/>
          <p:nvPr/>
        </p:nvSpPr>
        <p:spPr>
          <a:xfrm>
            <a:off x="5577840" y="914400"/>
            <a:ext cx="3291840" cy="274320"/>
          </a:xfrm>
          <a:prstGeom prst="rect">
            <a:avLst/>
          </a:prstGeom>
          <a:solidFill>
            <a:srgbClr val="1B4F72"/>
          </a:solidFill>
          <a:ln w="12700">
            <a:solidFill>
              <a:srgbClr val="1B4F72"/>
            </a:solidFill>
            <a:prstDash val="solid"/>
          </a:ln>
        </p:spPr>
      </p:sp>
      <p:sp>
        <p:nvSpPr>
          <p:cNvPr id="11" name="Text 9"/>
          <p:cNvSpPr/>
          <p:nvPr/>
        </p:nvSpPr>
        <p:spPr>
          <a:xfrm>
            <a:off x="5577840" y="914400"/>
            <a:ext cx="3291840" cy="274320"/>
          </a:xfrm>
          <a:prstGeom prst="rect">
            <a:avLst/>
          </a:prstGeom>
          <a:noFill/>
          <a:ln/>
        </p:spPr>
        <p:txBody>
          <a:bodyPr wrap="square" lIns="0" tIns="0" rIns="0" bIns="0" rtlCol="0" anchor="ctr"/>
          <a:lstStyle/>
          <a:p>
            <a:pPr marL="0" indent="0" algn="ctr">
              <a:buNone/>
            </a:pPr>
            <a:r>
              <a:rPr lang="en-US" sz="1000" b="1" dirty="0">
                <a:solidFill>
                  <a:srgbClr val="FFFFFF"/>
                </a:solidFill>
              </a:rPr>
              <a:t>Module = Python File</a:t>
            </a:r>
            <a:endParaRPr lang="en-US" sz="1000" dirty="0"/>
          </a:p>
        </p:txBody>
      </p:sp>
      <p:sp>
        <p:nvSpPr>
          <p:cNvPr id="12" name="Shape 10"/>
          <p:cNvSpPr/>
          <p:nvPr/>
        </p:nvSpPr>
        <p:spPr>
          <a:xfrm>
            <a:off x="5577840" y="1188720"/>
            <a:ext cx="3291840" cy="2148840"/>
          </a:xfrm>
          <a:prstGeom prst="rect">
            <a:avLst/>
          </a:prstGeom>
          <a:solidFill>
            <a:srgbClr val="0D1B2A"/>
          </a:solidFill>
          <a:ln w="15240">
            <a:solidFill>
              <a:srgbClr val="0A7E8C"/>
            </a:solidFill>
            <a:prstDash val="solid"/>
          </a:ln>
        </p:spPr>
      </p:sp>
      <p:sp>
        <p:nvSpPr>
          <p:cNvPr id="13" name="Shape 11"/>
          <p:cNvSpPr/>
          <p:nvPr/>
        </p:nvSpPr>
        <p:spPr>
          <a:xfrm>
            <a:off x="5577840" y="1188720"/>
            <a:ext cx="1005840" cy="201168"/>
          </a:xfrm>
          <a:prstGeom prst="rect">
            <a:avLst/>
          </a:prstGeom>
          <a:solidFill>
            <a:srgbClr val="0A7E8C"/>
          </a:solidFill>
          <a:ln w="12700">
            <a:solidFill>
              <a:srgbClr val="0A7E8C"/>
            </a:solidFill>
            <a:prstDash val="solid"/>
          </a:ln>
        </p:spPr>
      </p:sp>
      <p:sp>
        <p:nvSpPr>
          <p:cNvPr id="14" name="Text 12"/>
          <p:cNvSpPr/>
          <p:nvPr/>
        </p:nvSpPr>
        <p:spPr>
          <a:xfrm>
            <a:off x="5577840" y="118872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5" name="Text 13"/>
          <p:cNvSpPr/>
          <p:nvPr/>
        </p:nvSpPr>
        <p:spPr>
          <a:xfrm>
            <a:off x="5669280" y="1417320"/>
            <a:ext cx="3108960" cy="1856232"/>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mymodule.py</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PI = 3.14159</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greet(name):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return f"Hello, {name}!"</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square(n):</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return n * n</a:t>
            </a:r>
            <a:endParaRPr lang="en-US" sz="1050" dirty="0"/>
          </a:p>
        </p:txBody>
      </p:sp>
      <p:sp>
        <p:nvSpPr>
          <p:cNvPr id="16" name="Shape 14"/>
          <p:cNvSpPr/>
          <p:nvPr/>
        </p:nvSpPr>
        <p:spPr>
          <a:xfrm>
            <a:off x="5577840" y="3429000"/>
            <a:ext cx="3291840" cy="274320"/>
          </a:xfrm>
          <a:prstGeom prst="rect">
            <a:avLst/>
          </a:prstGeom>
          <a:solidFill>
            <a:schemeClr val="accent1">
              <a:lumMod val="75000"/>
            </a:schemeClr>
          </a:solidFill>
          <a:ln w="12700">
            <a:solidFill>
              <a:srgbClr val="002060"/>
            </a:solidFill>
            <a:prstDash val="solid"/>
          </a:ln>
        </p:spPr>
      </p:sp>
      <p:sp>
        <p:nvSpPr>
          <p:cNvPr id="17" name="Text 15"/>
          <p:cNvSpPr/>
          <p:nvPr/>
        </p:nvSpPr>
        <p:spPr>
          <a:xfrm>
            <a:off x="5577840" y="3429000"/>
            <a:ext cx="3291840" cy="274320"/>
          </a:xfrm>
          <a:prstGeom prst="rect">
            <a:avLst/>
          </a:prstGeom>
          <a:solidFill>
            <a:srgbClr val="1B4F72"/>
          </a:solidFill>
          <a:ln w="12700">
            <a:solidFill>
              <a:srgbClr val="1B4F72"/>
            </a:solidFill>
            <a:prstDash val="solid"/>
          </a:ln>
        </p:spPr>
        <p:txBody>
          <a:bodyPr wrap="square" lIns="0" tIns="0" rIns="0" bIns="0" rtlCol="0" anchor="ctr"/>
          <a:lstStyle/>
          <a:p>
            <a:pPr marL="0" indent="0" algn="ctr">
              <a:buNone/>
            </a:pPr>
            <a:r>
              <a:rPr lang="en-US" sz="1000" b="1" dirty="0">
                <a:solidFill>
                  <a:srgbClr val="FFFFFF"/>
                </a:solidFill>
              </a:rPr>
              <a:t>Using the Module</a:t>
            </a:r>
            <a:endParaRPr lang="en-US" sz="1000" dirty="0"/>
          </a:p>
        </p:txBody>
      </p:sp>
      <p:sp>
        <p:nvSpPr>
          <p:cNvPr id="18" name="Shape 16"/>
          <p:cNvSpPr/>
          <p:nvPr/>
        </p:nvSpPr>
        <p:spPr>
          <a:xfrm>
            <a:off x="5577840" y="3703320"/>
            <a:ext cx="3291840" cy="896112"/>
          </a:xfrm>
          <a:prstGeom prst="rect">
            <a:avLst/>
          </a:prstGeom>
          <a:solidFill>
            <a:srgbClr val="0D1B2A"/>
          </a:solidFill>
          <a:ln w="15240">
            <a:solidFill>
              <a:srgbClr val="0A7E8C"/>
            </a:solidFill>
            <a:prstDash val="solid"/>
          </a:ln>
        </p:spPr>
      </p:sp>
      <p:sp>
        <p:nvSpPr>
          <p:cNvPr id="19" name="Shape 17"/>
          <p:cNvSpPr/>
          <p:nvPr/>
        </p:nvSpPr>
        <p:spPr>
          <a:xfrm>
            <a:off x="5577840" y="3703320"/>
            <a:ext cx="1005840" cy="201168"/>
          </a:xfrm>
          <a:prstGeom prst="rect">
            <a:avLst/>
          </a:prstGeom>
          <a:solidFill>
            <a:srgbClr val="0A7E8C"/>
          </a:solidFill>
          <a:ln w="12700">
            <a:solidFill>
              <a:srgbClr val="0A7E8C"/>
            </a:solidFill>
            <a:prstDash val="solid"/>
          </a:ln>
        </p:spPr>
      </p:sp>
      <p:sp>
        <p:nvSpPr>
          <p:cNvPr id="20" name="Text 18"/>
          <p:cNvSpPr/>
          <p:nvPr/>
        </p:nvSpPr>
        <p:spPr>
          <a:xfrm>
            <a:off x="5577840" y="370332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21" name="Text 19"/>
          <p:cNvSpPr/>
          <p:nvPr/>
        </p:nvSpPr>
        <p:spPr>
          <a:xfrm>
            <a:off x="5669280" y="3931920"/>
            <a:ext cx="3108960" cy="603504"/>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import mymodule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print(mymodule.greet("Alice"))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print(mymodule.square(5))</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B4F72"/>
          </a:solidFill>
          <a:ln w="12700">
            <a:solidFill>
              <a:srgbClr val="1B4F72"/>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Creating and Importing Modules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Step-by-step: write a module and use it in another program</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3.2</a:t>
            </a:r>
            <a:endParaRPr lang="en-US" sz="850" dirty="0"/>
          </a:p>
        </p:txBody>
      </p:sp>
      <p:sp>
        <p:nvSpPr>
          <p:cNvPr id="9" name="Text 7"/>
          <p:cNvSpPr/>
          <p:nvPr/>
        </p:nvSpPr>
        <p:spPr>
          <a:xfrm>
            <a:off x="432500" y="809300"/>
            <a:ext cx="8412480" cy="292608"/>
          </a:xfrm>
          <a:prstGeom prst="rect">
            <a:avLst/>
          </a:prstGeom>
          <a:noFill/>
          <a:ln/>
        </p:spPr>
        <p:txBody>
          <a:bodyPr wrap="square" lIns="0" tIns="0" rIns="0" bIns="0" rtlCol="0" anchor="ctr"/>
          <a:lstStyle/>
          <a:p>
            <a:pPr marL="0" indent="0">
              <a:buNone/>
            </a:pPr>
            <a:r>
              <a:rPr lang="en-US" sz="1300" b="1" dirty="0">
                <a:solidFill>
                  <a:srgbClr val="1B4F72"/>
                </a:solidFill>
                <a:latin typeface="Calibri" pitchFamily="34" charset="0"/>
                <a:ea typeface="Calibri" pitchFamily="34" charset="-122"/>
                <a:cs typeface="Calibri" pitchFamily="34" charset="-120"/>
              </a:rPr>
              <a:t>Step 1 — Create the module file: calculator.py</a:t>
            </a:r>
            <a:endParaRPr lang="en-US" sz="1300" dirty="0"/>
          </a:p>
        </p:txBody>
      </p:sp>
      <p:sp>
        <p:nvSpPr>
          <p:cNvPr id="10" name="Shape 8"/>
          <p:cNvSpPr/>
          <p:nvPr/>
        </p:nvSpPr>
        <p:spPr>
          <a:xfrm>
            <a:off x="411480" y="1070378"/>
            <a:ext cx="8412480" cy="1501372"/>
          </a:xfrm>
          <a:prstGeom prst="rect">
            <a:avLst/>
          </a:prstGeom>
          <a:solidFill>
            <a:srgbClr val="0D1B2A"/>
          </a:solidFill>
          <a:ln w="15240">
            <a:solidFill>
              <a:srgbClr val="0A7E8C"/>
            </a:solidFill>
            <a:prstDash val="solid"/>
          </a:ln>
        </p:spPr>
      </p:sp>
      <p:sp>
        <p:nvSpPr>
          <p:cNvPr id="11" name="Shape 9"/>
          <p:cNvSpPr/>
          <p:nvPr/>
        </p:nvSpPr>
        <p:spPr>
          <a:xfrm>
            <a:off x="421990" y="1080886"/>
            <a:ext cx="1005840" cy="201168"/>
          </a:xfrm>
          <a:prstGeom prst="rect">
            <a:avLst/>
          </a:prstGeom>
          <a:solidFill>
            <a:srgbClr val="0A7E8C"/>
          </a:solidFill>
          <a:ln w="12700">
            <a:solidFill>
              <a:srgbClr val="0A7E8C"/>
            </a:solidFill>
            <a:prstDash val="solid"/>
          </a:ln>
        </p:spPr>
      </p:sp>
      <p:sp>
        <p:nvSpPr>
          <p:cNvPr id="12" name="Text 10"/>
          <p:cNvSpPr/>
          <p:nvPr/>
        </p:nvSpPr>
        <p:spPr>
          <a:xfrm>
            <a:off x="411480" y="1070373"/>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3" name="Text 11"/>
          <p:cNvSpPr/>
          <p:nvPr/>
        </p:nvSpPr>
        <p:spPr>
          <a:xfrm>
            <a:off x="502920" y="1435608"/>
            <a:ext cx="8229600" cy="1005840"/>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calculator.py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add(a, b):      return a +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subtract(a, b): return a -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multiply(a, b): return a *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divide(a,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if b == 0: return "Cannot divide by zero"</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return a / b</a:t>
            </a:r>
            <a:endParaRPr lang="en-US" sz="1050" dirty="0"/>
          </a:p>
        </p:txBody>
      </p:sp>
      <p:sp>
        <p:nvSpPr>
          <p:cNvPr id="14" name="Text 12"/>
          <p:cNvSpPr/>
          <p:nvPr/>
        </p:nvSpPr>
        <p:spPr>
          <a:xfrm>
            <a:off x="432500" y="2507351"/>
            <a:ext cx="8412480" cy="292608"/>
          </a:xfrm>
          <a:prstGeom prst="rect">
            <a:avLst/>
          </a:prstGeom>
          <a:noFill/>
          <a:ln/>
        </p:spPr>
        <p:txBody>
          <a:bodyPr wrap="square" lIns="0" tIns="0" rIns="0" bIns="0" rtlCol="0" anchor="ctr"/>
          <a:lstStyle/>
          <a:p>
            <a:pPr marL="0" indent="0">
              <a:buNone/>
            </a:pPr>
            <a:r>
              <a:rPr lang="en-US" sz="1300" b="1" dirty="0">
                <a:solidFill>
                  <a:srgbClr val="1B4F72"/>
                </a:solidFill>
                <a:latin typeface="Calibri" pitchFamily="34" charset="0"/>
                <a:ea typeface="Calibri" pitchFamily="34" charset="-122"/>
                <a:cs typeface="Calibri" pitchFamily="34" charset="-120"/>
              </a:rPr>
              <a:t>Step 2 — Import and use in main.py</a:t>
            </a:r>
            <a:endParaRPr lang="en-US" sz="1300" dirty="0"/>
          </a:p>
        </p:txBody>
      </p:sp>
      <p:sp>
        <p:nvSpPr>
          <p:cNvPr id="15" name="Shape 13"/>
          <p:cNvSpPr/>
          <p:nvPr/>
        </p:nvSpPr>
        <p:spPr>
          <a:xfrm>
            <a:off x="411480" y="2810470"/>
            <a:ext cx="8412480" cy="1572768"/>
          </a:xfrm>
          <a:prstGeom prst="rect">
            <a:avLst/>
          </a:prstGeom>
          <a:solidFill>
            <a:srgbClr val="0D1B2A"/>
          </a:solidFill>
          <a:ln w="15240">
            <a:solidFill>
              <a:srgbClr val="0A7E8C"/>
            </a:solidFill>
            <a:prstDash val="solid"/>
          </a:ln>
        </p:spPr>
      </p:sp>
      <p:sp>
        <p:nvSpPr>
          <p:cNvPr id="16" name="Shape 14"/>
          <p:cNvSpPr/>
          <p:nvPr/>
        </p:nvSpPr>
        <p:spPr>
          <a:xfrm>
            <a:off x="421990" y="2820979"/>
            <a:ext cx="1005840" cy="201168"/>
          </a:xfrm>
          <a:prstGeom prst="rect">
            <a:avLst/>
          </a:prstGeom>
          <a:solidFill>
            <a:srgbClr val="0A7E8C"/>
          </a:solidFill>
          <a:ln w="12700">
            <a:solidFill>
              <a:srgbClr val="0A7E8C"/>
            </a:solidFill>
            <a:prstDash val="solid"/>
          </a:ln>
        </p:spPr>
      </p:sp>
      <p:sp>
        <p:nvSpPr>
          <p:cNvPr id="17" name="Text 15"/>
          <p:cNvSpPr/>
          <p:nvPr/>
        </p:nvSpPr>
        <p:spPr>
          <a:xfrm>
            <a:off x="369440" y="284200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8" name="Text 16"/>
          <p:cNvSpPr/>
          <p:nvPr/>
        </p:nvSpPr>
        <p:spPr>
          <a:xfrm>
            <a:off x="502920" y="3154680"/>
            <a:ext cx="8229600" cy="1280160"/>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main.py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import calculator                   # import whole module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from calculator import add, divide  # import specific functions</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print(calculator.multiply(4, 5))    # Output: 20</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print(add(10, 3))                   # Output: 13</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print(divide(8, 0))                 # Output: Cannot divide by zero</a:t>
            </a:r>
            <a:endParaRPr lang="en-US" sz="1050" dirty="0"/>
          </a:p>
        </p:txBody>
      </p:sp>
      <p:sp>
        <p:nvSpPr>
          <p:cNvPr id="19" name="Shape 17"/>
          <p:cNvSpPr/>
          <p:nvPr/>
        </p:nvSpPr>
        <p:spPr>
          <a:xfrm>
            <a:off x="411480" y="4443144"/>
            <a:ext cx="8412480" cy="329184"/>
          </a:xfrm>
          <a:prstGeom prst="rect">
            <a:avLst/>
          </a:prstGeom>
          <a:solidFill>
            <a:srgbClr val="E8A000">
              <a:alpha val="85000"/>
            </a:srgbClr>
          </a:solidFill>
          <a:ln w="19050">
            <a:solidFill>
              <a:srgbClr val="E8A000"/>
            </a:solidFill>
            <a:prstDash val="solid"/>
          </a:ln>
        </p:spPr>
      </p:sp>
      <p:sp>
        <p:nvSpPr>
          <p:cNvPr id="20" name="Text 18"/>
          <p:cNvSpPr/>
          <p:nvPr/>
        </p:nvSpPr>
        <p:spPr>
          <a:xfrm>
            <a:off x="471390" y="4509884"/>
            <a:ext cx="8229600" cy="237744"/>
          </a:xfrm>
          <a:prstGeom prst="rect">
            <a:avLst/>
          </a:prstGeom>
          <a:noFill/>
          <a:ln/>
        </p:spPr>
        <p:txBody>
          <a:bodyPr wrap="square"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3 ways to import:  import mod  |  from mod import fn  |  from mod import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3A8BA"/>
          </a:solidFill>
          <a:ln w="12700">
            <a:solidFill>
              <a:srgbClr val="13A8BA"/>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to Python Packages</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Organising multiple modules into a structured package</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3.2</a:t>
            </a:r>
            <a:endParaRPr lang="en-US" sz="850" dirty="0"/>
          </a:p>
        </p:txBody>
      </p:sp>
      <p:sp>
        <p:nvSpPr>
          <p:cNvPr id="9" name="Text 7"/>
          <p:cNvSpPr/>
          <p:nvPr/>
        </p:nvSpPr>
        <p:spPr>
          <a:xfrm>
            <a:off x="411480" y="914400"/>
            <a:ext cx="4663440" cy="3840480"/>
          </a:xfrm>
          <a:prstGeom prst="rect">
            <a:avLst/>
          </a:prstGeom>
          <a:noFill/>
          <a:ln/>
        </p:spPr>
        <p:txBody>
          <a:bodyPr wrap="square" rtlCol="0" anchor="t"/>
          <a:lstStyle/>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A package is a folder/directory containing multiple Python modules</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A package must contain a special file called __init__.py</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__init__.py can be empty or contain initialisation code for the package</a:t>
            </a:r>
            <a:endParaRPr lang="en-US" sz="1300" dirty="0"/>
          </a:p>
          <a:p>
            <a:pPr marL="685800" lvl="1" indent="-342900">
              <a:buSzPct val="100000"/>
              <a:buChar char="•"/>
            </a:pPr>
            <a:r>
              <a:rPr lang="en-US" sz="1150" b="1" dirty="0">
                <a:solidFill>
                  <a:srgbClr val="14213D"/>
                </a:solidFill>
                <a:latin typeface="Calibri" pitchFamily="34" charset="0"/>
                <a:ea typeface="Calibri" pitchFamily="34" charset="-122"/>
                <a:cs typeface="Calibri" pitchFamily="34" charset="-120"/>
              </a:rPr>
              <a:t>Packages allow large projects to be organised into logical groups</a:t>
            </a:r>
            <a:endParaRPr lang="en-US" sz="1300" dirty="0"/>
          </a:p>
          <a:p>
            <a:pPr marL="342900" indent="-342900">
              <a:buSzPct val="100000"/>
              <a:buChar char="•"/>
            </a:pPr>
            <a:r>
              <a:rPr lang="en-US" sz="1300" b="1" dirty="0">
                <a:solidFill>
                  <a:srgbClr val="14213D"/>
                </a:solidFill>
                <a:latin typeface="Calibri" pitchFamily="34" charset="0"/>
                <a:ea typeface="Calibri" pitchFamily="34" charset="-122"/>
                <a:cs typeface="Calibri" pitchFamily="34" charset="-120"/>
              </a:rPr>
              <a:t>Example package layout:</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myapp/ (package folder)</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__init__.py   (marks folder as package)</a:t>
            </a:r>
            <a:endParaRPr lang="en-US" sz="1300" dirty="0"/>
          </a:p>
          <a:p>
            <a:pPr marL="685800" lvl="1" indent="-342900">
              <a:buSzPct val="100000"/>
              <a:buChar char="•"/>
            </a:pPr>
            <a:r>
              <a:rPr lang="en-US" sz="1150" dirty="0">
                <a:solidFill>
                  <a:srgbClr val="14213D"/>
                </a:solidFill>
                <a:latin typeface="Calibri" pitchFamily="34" charset="0"/>
                <a:ea typeface="Calibri" pitchFamily="34" charset="-122"/>
                <a:cs typeface="Calibri" pitchFamily="34" charset="-120"/>
              </a:rPr>
              <a:t>     calculator.py, fileops.py, utils.py</a:t>
            </a:r>
            <a:endParaRPr lang="en-US" sz="1300" dirty="0"/>
          </a:p>
        </p:txBody>
      </p:sp>
      <p:sp>
        <p:nvSpPr>
          <p:cNvPr id="10" name="Shape 8"/>
          <p:cNvSpPr/>
          <p:nvPr/>
        </p:nvSpPr>
        <p:spPr>
          <a:xfrm>
            <a:off x="5257800" y="914400"/>
            <a:ext cx="3611880" cy="3474720"/>
          </a:xfrm>
          <a:prstGeom prst="rect">
            <a:avLst/>
          </a:prstGeom>
          <a:solidFill>
            <a:srgbClr val="0D1B2A"/>
          </a:solidFill>
          <a:ln w="15240">
            <a:solidFill>
              <a:srgbClr val="13A8BA"/>
            </a:solidFill>
            <a:prstDash val="solid"/>
          </a:ln>
        </p:spPr>
      </p:sp>
      <p:sp>
        <p:nvSpPr>
          <p:cNvPr id="11" name="Shape 9"/>
          <p:cNvSpPr/>
          <p:nvPr/>
        </p:nvSpPr>
        <p:spPr>
          <a:xfrm>
            <a:off x="5257800" y="914400"/>
            <a:ext cx="3611880" cy="237744"/>
          </a:xfrm>
          <a:prstGeom prst="rect">
            <a:avLst/>
          </a:prstGeom>
          <a:solidFill>
            <a:srgbClr val="13A8BA"/>
          </a:solidFill>
          <a:ln w="12700">
            <a:solidFill>
              <a:srgbClr val="13A8BA"/>
            </a:solidFill>
            <a:prstDash val="solid"/>
          </a:ln>
        </p:spPr>
      </p:sp>
      <p:sp>
        <p:nvSpPr>
          <p:cNvPr id="12" name="Text 10"/>
          <p:cNvSpPr/>
          <p:nvPr/>
        </p:nvSpPr>
        <p:spPr>
          <a:xfrm>
            <a:off x="5257800" y="914400"/>
            <a:ext cx="3611880" cy="237744"/>
          </a:xfrm>
          <a:prstGeom prst="rect">
            <a:avLst/>
          </a:prstGeom>
          <a:noFill/>
          <a:ln/>
        </p:spPr>
        <p:txBody>
          <a:bodyPr wrap="square" lIns="0" tIns="0" rIns="0" bIns="0" rtlCol="0" anchor="ctr"/>
          <a:lstStyle/>
          <a:p>
            <a:pPr marL="0" indent="0" algn="ctr">
              <a:buNone/>
            </a:pPr>
            <a:r>
              <a:rPr lang="en-US" sz="900" b="1" dirty="0">
                <a:solidFill>
                  <a:srgbClr val="FFFFFF"/>
                </a:solidFill>
              </a:rPr>
              <a:t>Folder Structure</a:t>
            </a:r>
            <a:endParaRPr lang="en-US" sz="900" dirty="0"/>
          </a:p>
        </p:txBody>
      </p:sp>
      <p:sp>
        <p:nvSpPr>
          <p:cNvPr id="13" name="Text 11"/>
          <p:cNvSpPr/>
          <p:nvPr/>
        </p:nvSpPr>
        <p:spPr>
          <a:xfrm>
            <a:off x="5376672" y="1207008"/>
            <a:ext cx="3383280" cy="2286000"/>
          </a:xfrm>
          <a:prstGeom prst="rect">
            <a:avLst/>
          </a:prstGeom>
          <a:noFill/>
          <a:ln/>
        </p:spPr>
        <p:txBody>
          <a:bodyPr wrap="square" lIns="0" tIns="0" rIns="0" bIns="0" rtlCol="0" anchor="t"/>
          <a:lstStyle/>
          <a:p>
            <a:pPr marL="0" indent="0">
              <a:buNone/>
            </a:pPr>
            <a:r>
              <a:rPr lang="en-US" sz="1200" dirty="0">
                <a:solidFill>
                  <a:srgbClr val="7EE8A2"/>
                </a:solidFill>
                <a:latin typeface="Courier New" pitchFamily="34" charset="0"/>
                <a:ea typeface="Courier New" pitchFamily="34" charset="-122"/>
                <a:cs typeface="Courier New" pitchFamily="34" charset="-120"/>
              </a:rPr>
              <a:t>📁 myproject/</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main.py</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myapp/</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__init__.py</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calculator.py</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fileops.py</a:t>
            </a:r>
            <a:endParaRPr lang="en-US" sz="1200" dirty="0"/>
          </a:p>
          <a:p>
            <a:pPr marL="0" indent="0">
              <a:buNone/>
            </a:pPr>
            <a:r>
              <a:rPr lang="en-US" sz="1200" dirty="0">
                <a:solidFill>
                  <a:srgbClr val="7EE8A2"/>
                </a:solidFill>
                <a:latin typeface="Courier New" pitchFamily="34" charset="0"/>
                <a:ea typeface="Courier New" pitchFamily="34" charset="-122"/>
                <a:cs typeface="Courier New" pitchFamily="34" charset="-120"/>
              </a:rPr>
              <a:t>      📄 utils.py</a:t>
            </a:r>
            <a:endParaRPr lang="en-US" sz="1200" dirty="0"/>
          </a:p>
        </p:txBody>
      </p:sp>
      <p:sp>
        <p:nvSpPr>
          <p:cNvPr id="14" name="Shape 12"/>
          <p:cNvSpPr/>
          <p:nvPr/>
        </p:nvSpPr>
        <p:spPr>
          <a:xfrm>
            <a:off x="5257800" y="3858768"/>
            <a:ext cx="3611880" cy="658368"/>
          </a:xfrm>
          <a:prstGeom prst="rect">
            <a:avLst/>
          </a:prstGeom>
          <a:solidFill>
            <a:srgbClr val="E8A000">
              <a:alpha val="85000"/>
            </a:srgbClr>
          </a:solidFill>
          <a:ln w="15240">
            <a:solidFill>
              <a:srgbClr val="E8A000"/>
            </a:solidFill>
            <a:prstDash val="solid"/>
          </a:ln>
        </p:spPr>
      </p:sp>
      <p:sp>
        <p:nvSpPr>
          <p:cNvPr id="15" name="Text 13"/>
          <p:cNvSpPr/>
          <p:nvPr/>
        </p:nvSpPr>
        <p:spPr>
          <a:xfrm>
            <a:off x="5376672" y="3904488"/>
            <a:ext cx="3383280" cy="566928"/>
          </a:xfrm>
          <a:prstGeom prst="rect">
            <a:avLst/>
          </a:prstGeom>
          <a:noFill/>
          <a:ln/>
        </p:spPr>
        <p:txBody>
          <a:bodyPr wrap="square" lIns="0" tIns="0" rIns="0" bIns="0" rtlCol="0" anchor="ctr"/>
          <a:lstStyle/>
          <a:p>
            <a:pPr marL="0" indent="0">
              <a:buNone/>
            </a:pPr>
            <a:r>
              <a:rPr lang="en-US" sz="1050" dirty="0">
                <a:solidFill>
                  <a:srgbClr val="14213D"/>
                </a:solidFill>
                <a:latin typeface="Calibri" pitchFamily="34" charset="0"/>
                <a:ea typeface="Calibri" pitchFamily="34" charset="-122"/>
                <a:cs typeface="Calibri" pitchFamily="34" charset="-120"/>
              </a:rPr>
              <a:t>Analogy: A package is like a book.</a:t>
            </a:r>
            <a:endParaRPr lang="en-US" sz="1050" dirty="0"/>
          </a:p>
          <a:p>
            <a:pPr marL="0" indent="0">
              <a:buNone/>
            </a:pPr>
            <a:r>
              <a:rPr lang="en-US" sz="1050" dirty="0">
                <a:solidFill>
                  <a:srgbClr val="14213D"/>
                </a:solidFill>
                <a:latin typeface="Calibri" pitchFamily="34" charset="0"/>
                <a:ea typeface="Calibri" pitchFamily="34" charset="-122"/>
                <a:cs typeface="Calibri" pitchFamily="34" charset="-120"/>
              </a:rPr>
              <a:t>Modules are the chapters inside the book.</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3A8BA"/>
          </a:solidFill>
          <a:ln w="12700">
            <a:solidFill>
              <a:srgbClr val="13A8BA"/>
            </a:solidFill>
            <a:prstDash val="solid"/>
          </a:ln>
        </p:spPr>
      </p:sp>
      <p:sp>
        <p:nvSpPr>
          <p:cNvPr id="3" name="Shape 1"/>
          <p:cNvSpPr/>
          <p:nvPr/>
        </p:nvSpPr>
        <p:spPr>
          <a:xfrm>
            <a:off x="256032" y="0"/>
            <a:ext cx="8887968" cy="822960"/>
          </a:xfrm>
          <a:prstGeom prst="rect">
            <a:avLst/>
          </a:prstGeom>
          <a:solidFill>
            <a:srgbClr val="1B4F72"/>
          </a:solidFill>
          <a:ln w="12700">
            <a:solidFill>
              <a:srgbClr val="1B4F72"/>
            </a:solidFill>
            <a:prstDash val="solid"/>
          </a:ln>
        </p:spPr>
      </p:sp>
      <p:sp>
        <p:nvSpPr>
          <p:cNvPr id="4" name="Text 2"/>
          <p:cNvSpPr/>
          <p:nvPr/>
        </p:nvSpPr>
        <p:spPr>
          <a:xfrm>
            <a:off x="411480" y="18288"/>
            <a:ext cx="7772400" cy="512064"/>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Package Structure — Practical Example</a:t>
            </a:r>
            <a:endParaRPr lang="en-US" sz="2200" dirty="0"/>
          </a:p>
        </p:txBody>
      </p:sp>
      <p:sp>
        <p:nvSpPr>
          <p:cNvPr id="5" name="Text 3"/>
          <p:cNvSpPr/>
          <p:nvPr/>
        </p:nvSpPr>
        <p:spPr>
          <a:xfrm>
            <a:off x="411480" y="512064"/>
            <a:ext cx="7772400" cy="292608"/>
          </a:xfrm>
          <a:prstGeom prst="rect">
            <a:avLst/>
          </a:prstGeom>
          <a:noFill/>
          <a:ln/>
        </p:spPr>
        <p:txBody>
          <a:bodyPr wrap="square" lIns="0" tIns="0" rIns="0" bIns="0" rtlCol="0" anchor="ctr"/>
          <a:lstStyle/>
          <a:p>
            <a:pPr marL="0" indent="0">
              <a:buNone/>
            </a:pPr>
            <a:r>
              <a:rPr lang="en-US" sz="1050" i="1" dirty="0">
                <a:solidFill>
                  <a:srgbClr val="F5C842"/>
                </a:solidFill>
                <a:latin typeface="Calibri" pitchFamily="34" charset="0"/>
                <a:ea typeface="Calibri" pitchFamily="34" charset="-122"/>
                <a:cs typeface="Calibri" pitchFamily="34" charset="-120"/>
              </a:rPr>
              <a:t>Creating and importing from a custom Python package</a:t>
            </a:r>
            <a:endParaRPr lang="en-US" sz="1050" dirty="0"/>
          </a:p>
        </p:txBody>
      </p:sp>
      <p:sp>
        <p:nvSpPr>
          <p:cNvPr id="6" name="Shape 4"/>
          <p:cNvSpPr/>
          <p:nvPr/>
        </p:nvSpPr>
        <p:spPr>
          <a:xfrm>
            <a:off x="0" y="4828032"/>
            <a:ext cx="9144000" cy="315468"/>
          </a:xfrm>
          <a:prstGeom prst="rect">
            <a:avLst/>
          </a:prstGeom>
          <a:solidFill>
            <a:srgbClr val="14213D"/>
          </a:solidFill>
          <a:ln w="12700">
            <a:solidFill>
              <a:srgbClr val="14213D"/>
            </a:solidFill>
            <a:prstDash val="solid"/>
          </a:ln>
        </p:spPr>
      </p:sp>
      <p:sp>
        <p:nvSpPr>
          <p:cNvPr id="7" name="Text 5"/>
          <p:cNvSpPr/>
          <p:nvPr/>
        </p:nvSpPr>
        <p:spPr>
          <a:xfrm>
            <a:off x="320040" y="4828032"/>
            <a:ext cx="4572000" cy="315468"/>
          </a:xfrm>
          <a:prstGeom prst="rect">
            <a:avLst/>
          </a:prstGeom>
          <a:noFill/>
          <a:ln/>
        </p:spPr>
        <p:txBody>
          <a:bodyPr wrap="square" lIns="0" tIns="0" rIns="0" bIns="0" rtlCol="0" anchor="ctr"/>
          <a:lstStyle/>
          <a:p>
            <a:pPr marL="0" indent="0">
              <a:buNone/>
            </a:pPr>
            <a:r>
              <a:rPr lang="en-US" sz="850" dirty="0">
                <a:solidFill>
                  <a:srgbClr val="7B92A8"/>
                </a:solidFill>
              </a:rPr>
              <a:t>Unit 3 | Python Programming</a:t>
            </a:r>
            <a:endParaRPr lang="en-US" sz="850" dirty="0"/>
          </a:p>
        </p:txBody>
      </p:sp>
      <p:sp>
        <p:nvSpPr>
          <p:cNvPr id="8" name="Text 6"/>
          <p:cNvSpPr/>
          <p:nvPr/>
        </p:nvSpPr>
        <p:spPr>
          <a:xfrm>
            <a:off x="5029200" y="4828032"/>
            <a:ext cx="3840480" cy="315468"/>
          </a:xfrm>
          <a:prstGeom prst="rect">
            <a:avLst/>
          </a:prstGeom>
          <a:noFill/>
          <a:ln/>
        </p:spPr>
        <p:txBody>
          <a:bodyPr wrap="square" lIns="0" tIns="0" rIns="0" bIns="0" rtlCol="0" anchor="ctr"/>
          <a:lstStyle/>
          <a:p>
            <a:pPr marL="0" indent="0" algn="r">
              <a:buNone/>
            </a:pPr>
            <a:r>
              <a:rPr lang="en-US" sz="850" dirty="0">
                <a:solidFill>
                  <a:srgbClr val="E8A000"/>
                </a:solidFill>
              </a:rPr>
              <a:t>Section 3.2</a:t>
            </a:r>
            <a:endParaRPr lang="en-US" sz="850" dirty="0"/>
          </a:p>
        </p:txBody>
      </p:sp>
      <p:sp>
        <p:nvSpPr>
          <p:cNvPr id="9" name="Text 7"/>
          <p:cNvSpPr/>
          <p:nvPr/>
        </p:nvSpPr>
        <p:spPr>
          <a:xfrm>
            <a:off x="411480" y="932688"/>
            <a:ext cx="4114800" cy="256032"/>
          </a:xfrm>
          <a:prstGeom prst="rect">
            <a:avLst/>
          </a:prstGeom>
          <a:noFill/>
          <a:ln/>
        </p:spPr>
        <p:txBody>
          <a:bodyPr wrap="square" lIns="0" tIns="0" rIns="0" bIns="0" rtlCol="0" anchor="ctr"/>
          <a:lstStyle/>
          <a:p>
            <a:pPr marL="0" indent="0">
              <a:buNone/>
            </a:pPr>
            <a:r>
              <a:rPr lang="en-US" sz="1100" b="1" dirty="0">
                <a:solidFill>
                  <a:srgbClr val="1B4F72"/>
                </a:solidFill>
              </a:rPr>
              <a:t>myapp/calculator.py</a:t>
            </a:r>
            <a:endParaRPr lang="en-US" sz="1100" dirty="0"/>
          </a:p>
        </p:txBody>
      </p:sp>
      <p:sp>
        <p:nvSpPr>
          <p:cNvPr id="10" name="Shape 8"/>
          <p:cNvSpPr/>
          <p:nvPr/>
        </p:nvSpPr>
        <p:spPr>
          <a:xfrm>
            <a:off x="411480" y="1188720"/>
            <a:ext cx="4114800" cy="1261872"/>
          </a:xfrm>
          <a:prstGeom prst="rect">
            <a:avLst/>
          </a:prstGeom>
          <a:solidFill>
            <a:srgbClr val="0D1B2A"/>
          </a:solidFill>
          <a:ln w="15240">
            <a:solidFill>
              <a:srgbClr val="0A7E8C"/>
            </a:solidFill>
            <a:prstDash val="solid"/>
          </a:ln>
        </p:spPr>
      </p:sp>
      <p:sp>
        <p:nvSpPr>
          <p:cNvPr id="11" name="Shape 9"/>
          <p:cNvSpPr/>
          <p:nvPr/>
        </p:nvSpPr>
        <p:spPr>
          <a:xfrm>
            <a:off x="411480" y="1188720"/>
            <a:ext cx="1005840" cy="201168"/>
          </a:xfrm>
          <a:prstGeom prst="rect">
            <a:avLst/>
          </a:prstGeom>
          <a:solidFill>
            <a:srgbClr val="0A7E8C"/>
          </a:solidFill>
          <a:ln w="12700">
            <a:solidFill>
              <a:srgbClr val="0A7E8C"/>
            </a:solidFill>
            <a:prstDash val="solid"/>
          </a:ln>
        </p:spPr>
      </p:sp>
      <p:sp>
        <p:nvSpPr>
          <p:cNvPr id="12" name="Text 10"/>
          <p:cNvSpPr/>
          <p:nvPr/>
        </p:nvSpPr>
        <p:spPr>
          <a:xfrm>
            <a:off x="411480" y="118872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3" name="Text 11"/>
          <p:cNvSpPr/>
          <p:nvPr/>
        </p:nvSpPr>
        <p:spPr>
          <a:xfrm>
            <a:off x="502920" y="1417320"/>
            <a:ext cx="3931920" cy="969264"/>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myapp/calculator.py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add(a,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return a +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def multiply(a, b):</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return a * b</a:t>
            </a:r>
            <a:endParaRPr lang="en-US" sz="1050" dirty="0"/>
          </a:p>
        </p:txBody>
      </p:sp>
      <p:sp>
        <p:nvSpPr>
          <p:cNvPr id="14" name="Text 12"/>
          <p:cNvSpPr/>
          <p:nvPr/>
        </p:nvSpPr>
        <p:spPr>
          <a:xfrm>
            <a:off x="411480" y="2578608"/>
            <a:ext cx="4114800" cy="256032"/>
          </a:xfrm>
          <a:prstGeom prst="rect">
            <a:avLst/>
          </a:prstGeom>
          <a:noFill/>
          <a:ln/>
        </p:spPr>
        <p:txBody>
          <a:bodyPr wrap="square" lIns="0" tIns="0" rIns="0" bIns="0" rtlCol="0" anchor="ctr"/>
          <a:lstStyle/>
          <a:p>
            <a:pPr marL="0" indent="0">
              <a:buNone/>
            </a:pPr>
            <a:r>
              <a:rPr lang="en-US" sz="1100" b="1" dirty="0">
                <a:solidFill>
                  <a:srgbClr val="1B4F72"/>
                </a:solidFill>
              </a:rPr>
              <a:t>myapp/__init__.py</a:t>
            </a:r>
            <a:endParaRPr lang="en-US" sz="1100" dirty="0"/>
          </a:p>
        </p:txBody>
      </p:sp>
      <p:sp>
        <p:nvSpPr>
          <p:cNvPr id="15" name="Shape 13"/>
          <p:cNvSpPr/>
          <p:nvPr/>
        </p:nvSpPr>
        <p:spPr>
          <a:xfrm>
            <a:off x="411480" y="2834640"/>
            <a:ext cx="4114800" cy="841248"/>
          </a:xfrm>
          <a:prstGeom prst="rect">
            <a:avLst/>
          </a:prstGeom>
          <a:solidFill>
            <a:srgbClr val="0D1B2A"/>
          </a:solidFill>
          <a:ln w="15240">
            <a:solidFill>
              <a:srgbClr val="0A7E8C"/>
            </a:solidFill>
            <a:prstDash val="solid"/>
          </a:ln>
        </p:spPr>
      </p:sp>
      <p:sp>
        <p:nvSpPr>
          <p:cNvPr id="16" name="Shape 14"/>
          <p:cNvSpPr/>
          <p:nvPr/>
        </p:nvSpPr>
        <p:spPr>
          <a:xfrm>
            <a:off x="411480" y="2834640"/>
            <a:ext cx="1005840" cy="201168"/>
          </a:xfrm>
          <a:prstGeom prst="rect">
            <a:avLst/>
          </a:prstGeom>
          <a:solidFill>
            <a:srgbClr val="0A7E8C"/>
          </a:solidFill>
          <a:ln w="12700">
            <a:solidFill>
              <a:srgbClr val="0A7E8C"/>
            </a:solidFill>
            <a:prstDash val="solid"/>
          </a:ln>
        </p:spPr>
      </p:sp>
      <p:sp>
        <p:nvSpPr>
          <p:cNvPr id="17" name="Text 15"/>
          <p:cNvSpPr/>
          <p:nvPr/>
        </p:nvSpPr>
        <p:spPr>
          <a:xfrm>
            <a:off x="411480" y="283464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18" name="Text 16"/>
          <p:cNvSpPr/>
          <p:nvPr/>
        </p:nvSpPr>
        <p:spPr>
          <a:xfrm>
            <a:off x="502920" y="3063240"/>
            <a:ext cx="3931920" cy="548640"/>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myapp/__init__.py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Can be empty, or include:</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print("myapp package loaded")</a:t>
            </a:r>
            <a:endParaRPr lang="en-US" sz="1050" dirty="0"/>
          </a:p>
        </p:txBody>
      </p:sp>
      <p:sp>
        <p:nvSpPr>
          <p:cNvPr id="19" name="Text 17"/>
          <p:cNvSpPr/>
          <p:nvPr/>
        </p:nvSpPr>
        <p:spPr>
          <a:xfrm>
            <a:off x="4663440" y="932688"/>
            <a:ext cx="4251960" cy="256032"/>
          </a:xfrm>
          <a:prstGeom prst="rect">
            <a:avLst/>
          </a:prstGeom>
          <a:noFill/>
          <a:ln/>
        </p:spPr>
        <p:txBody>
          <a:bodyPr wrap="square" lIns="0" tIns="0" rIns="0" bIns="0" rtlCol="0" anchor="ctr"/>
          <a:lstStyle/>
          <a:p>
            <a:pPr marL="0" indent="0">
              <a:buNone/>
            </a:pPr>
            <a:r>
              <a:rPr lang="en-US" sz="1100" b="1" dirty="0">
                <a:solidFill>
                  <a:srgbClr val="0A7E8C"/>
                </a:solidFill>
              </a:rPr>
              <a:t>main.py — using the package</a:t>
            </a:r>
            <a:endParaRPr lang="en-US" sz="1100" dirty="0"/>
          </a:p>
        </p:txBody>
      </p:sp>
      <p:sp>
        <p:nvSpPr>
          <p:cNvPr id="20" name="Shape 18"/>
          <p:cNvSpPr/>
          <p:nvPr/>
        </p:nvSpPr>
        <p:spPr>
          <a:xfrm>
            <a:off x="4663440" y="1188720"/>
            <a:ext cx="4251960" cy="2816352"/>
          </a:xfrm>
          <a:prstGeom prst="rect">
            <a:avLst/>
          </a:prstGeom>
          <a:solidFill>
            <a:srgbClr val="0D1B2A"/>
          </a:solidFill>
          <a:ln w="15240">
            <a:solidFill>
              <a:srgbClr val="0A7E8C"/>
            </a:solidFill>
            <a:prstDash val="solid"/>
          </a:ln>
        </p:spPr>
      </p:sp>
      <p:sp>
        <p:nvSpPr>
          <p:cNvPr id="21" name="Shape 19"/>
          <p:cNvSpPr/>
          <p:nvPr/>
        </p:nvSpPr>
        <p:spPr>
          <a:xfrm>
            <a:off x="4663440" y="1188720"/>
            <a:ext cx="1005840" cy="201168"/>
          </a:xfrm>
          <a:prstGeom prst="rect">
            <a:avLst/>
          </a:prstGeom>
          <a:solidFill>
            <a:srgbClr val="0A7E8C"/>
          </a:solidFill>
          <a:ln w="12700">
            <a:solidFill>
              <a:srgbClr val="0A7E8C"/>
            </a:solidFill>
            <a:prstDash val="solid"/>
          </a:ln>
        </p:spPr>
      </p:sp>
      <p:sp>
        <p:nvSpPr>
          <p:cNvPr id="22" name="Text 20"/>
          <p:cNvSpPr/>
          <p:nvPr/>
        </p:nvSpPr>
        <p:spPr>
          <a:xfrm>
            <a:off x="4663440" y="1188720"/>
            <a:ext cx="1005840" cy="201168"/>
          </a:xfrm>
          <a:prstGeom prst="rect">
            <a:avLst/>
          </a:prstGeom>
          <a:noFill/>
          <a:ln/>
        </p:spPr>
        <p:txBody>
          <a:bodyPr wrap="square" lIns="0" tIns="0" rIns="0" bIns="0" rtlCol="0" anchor="ctr"/>
          <a:lstStyle/>
          <a:p>
            <a:pPr marL="0" indent="0" algn="ctr">
              <a:buNone/>
            </a:pPr>
            <a:r>
              <a:rPr lang="en-US" sz="800" b="1" dirty="0">
                <a:solidFill>
                  <a:srgbClr val="FFFFFF"/>
                </a:solidFill>
              </a:rPr>
              <a:t>Python</a:t>
            </a:r>
            <a:endParaRPr lang="en-US" sz="800" dirty="0"/>
          </a:p>
        </p:txBody>
      </p:sp>
      <p:sp>
        <p:nvSpPr>
          <p:cNvPr id="23" name="Text 21"/>
          <p:cNvSpPr/>
          <p:nvPr/>
        </p:nvSpPr>
        <p:spPr>
          <a:xfrm>
            <a:off x="4754880" y="1417320"/>
            <a:ext cx="4069080" cy="2523744"/>
          </a:xfrm>
          <a:prstGeom prst="rect">
            <a:avLst/>
          </a:prstGeom>
          <a:noFill/>
          <a:ln/>
        </p:spPr>
        <p:txBody>
          <a:bodyPr wrap="square" lIns="0" tIns="0" rIns="0" bIns="0" rtlCol="0" anchor="t"/>
          <a:lstStyle/>
          <a:p>
            <a:pPr marL="0" indent="0">
              <a:buNone/>
            </a:pPr>
            <a:r>
              <a:rPr lang="en-US" sz="1050" dirty="0">
                <a:solidFill>
                  <a:srgbClr val="7EE8A2"/>
                </a:solidFill>
                <a:latin typeface="Courier New" pitchFamily="34" charset="0"/>
                <a:ea typeface="Courier New" pitchFamily="34" charset="-122"/>
                <a:cs typeface="Courier New" pitchFamily="34" charset="-120"/>
              </a:rPr>
              <a:t># main.py</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import myapp.calculator as calc</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print(calc.add(5, 3))</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Output: 8</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print(calc.multiply(4, 6))</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Output: 24</a:t>
            </a:r>
            <a:endParaRPr lang="en-US" sz="1050" dirty="0"/>
          </a:p>
          <a:p>
            <a:pPr marL="0" indent="0">
              <a:buNone/>
            </a:pP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Alternative import:</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from myapp.calculator import add</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print(add(10, 20))</a:t>
            </a:r>
            <a:endParaRPr lang="en-US" sz="1050" dirty="0"/>
          </a:p>
          <a:p>
            <a:pPr marL="0" indent="0">
              <a:buNone/>
            </a:pPr>
            <a:r>
              <a:rPr lang="en-US" sz="1050" dirty="0">
                <a:solidFill>
                  <a:srgbClr val="7EE8A2"/>
                </a:solidFill>
                <a:latin typeface="Courier New" pitchFamily="34" charset="0"/>
                <a:ea typeface="Courier New" pitchFamily="34" charset="-122"/>
                <a:cs typeface="Courier New" pitchFamily="34" charset="-120"/>
              </a:rPr>
              <a:t># Output: 30</a:t>
            </a:r>
            <a:endParaRPr lang="en-US" sz="1050" dirty="0"/>
          </a:p>
        </p:txBody>
      </p:sp>
      <p:sp>
        <p:nvSpPr>
          <p:cNvPr id="24" name="Shape 22"/>
          <p:cNvSpPr/>
          <p:nvPr/>
        </p:nvSpPr>
        <p:spPr>
          <a:xfrm>
            <a:off x="411480" y="3794760"/>
            <a:ext cx="8412480" cy="365760"/>
          </a:xfrm>
          <a:prstGeom prst="rect">
            <a:avLst/>
          </a:prstGeom>
          <a:solidFill>
            <a:srgbClr val="E8A000">
              <a:alpha val="85000"/>
            </a:srgbClr>
          </a:solidFill>
          <a:ln w="19050">
            <a:solidFill>
              <a:srgbClr val="E8A000"/>
            </a:solidFill>
            <a:prstDash val="solid"/>
          </a:ln>
        </p:spPr>
      </p:sp>
      <p:sp>
        <p:nvSpPr>
          <p:cNvPr id="25" name="Text 23"/>
          <p:cNvSpPr/>
          <p:nvPr/>
        </p:nvSpPr>
        <p:spPr>
          <a:xfrm>
            <a:off x="502920" y="3840480"/>
            <a:ext cx="8229600" cy="274320"/>
          </a:xfrm>
          <a:prstGeom prst="rect">
            <a:avLst/>
          </a:prstGeom>
          <a:noFill/>
          <a:ln/>
        </p:spPr>
        <p:txBody>
          <a:bodyPr wrap="square"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Run main.py from the myproject/ folder — not inside myapp/</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5114</Words>
  <Application>Microsoft Office PowerPoint</Application>
  <PresentationFormat>On-screen Show (16:9)</PresentationFormat>
  <Paragraphs>316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Continued – Exception Handling, Modules &amp; Debugging</dc:title>
  <dc:subject>PptxGenJS Presentation</dc:subject>
  <dc:creator>Python Programming Professor</dc:creator>
  <cp:lastModifiedBy>bhaskar dhuri</cp:lastModifiedBy>
  <cp:revision>5</cp:revision>
  <dcterms:created xsi:type="dcterms:W3CDTF">2026-03-11T17:11:53Z</dcterms:created>
  <dcterms:modified xsi:type="dcterms:W3CDTF">2026-03-20T06:28:58Z</dcterms:modified>
</cp:coreProperties>
</file>